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87" r:id="rId2"/>
    <p:sldId id="256" r:id="rId3"/>
    <p:sldId id="509" r:id="rId4"/>
    <p:sldId id="508" r:id="rId5"/>
    <p:sldId id="378" r:id="rId6"/>
    <p:sldId id="510" r:id="rId7"/>
    <p:sldId id="511" r:id="rId8"/>
    <p:sldId id="512" r:id="rId9"/>
    <p:sldId id="513" r:id="rId10"/>
    <p:sldId id="514" r:id="rId11"/>
    <p:sldId id="396" r:id="rId12"/>
    <p:sldId id="516" r:id="rId13"/>
    <p:sldId id="515" r:id="rId14"/>
    <p:sldId id="518" r:id="rId15"/>
    <p:sldId id="517" r:id="rId16"/>
    <p:sldId id="275" r:id="rId17"/>
  </p:sldIdLst>
  <p:sldSz cx="12192000" cy="6858000"/>
  <p:notesSz cx="6858000" cy="9144000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onella PUGNAGHI" initials="AP" lastIdx="1" clrIdx="0">
    <p:extLst>
      <p:ext uri="{19B8F6BF-5375-455C-9EA6-DF929625EA0E}">
        <p15:presenceInfo xmlns:p15="http://schemas.microsoft.com/office/powerpoint/2012/main" userId="S::apugnagh@unimore.it::0c50ff38-0966-4da5-9b24-f90907ecdd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FF00"/>
    <a:srgbClr val="800000"/>
    <a:srgbClr val="FF6666"/>
    <a:srgbClr val="0080FF"/>
    <a:srgbClr val="FF0000"/>
    <a:srgbClr val="800040"/>
    <a:srgbClr val="CD5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37"/>
    <p:restoredTop sz="94490"/>
  </p:normalViewPr>
  <p:slideViewPr>
    <p:cSldViewPr snapToGrid="0" snapToObjects="1">
      <p:cViewPr varScale="1">
        <p:scale>
          <a:sx n="121" d="100"/>
          <a:sy n="121" d="100"/>
        </p:scale>
        <p:origin x="600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23296F-C43B-7546-AAE2-8286AA9AE732}" type="doc">
      <dgm:prSet loTypeId="urn:microsoft.com/office/officeart/2005/8/layout/vList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CBF6158-67DB-F24B-9BBF-E92D6864AC9B}">
      <dgm:prSet phldrT="[Testo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it-IT" dirty="0"/>
            <a:t>Primo Anno - comune</a:t>
          </a:r>
        </a:p>
      </dgm:t>
    </dgm:pt>
    <dgm:pt modelId="{9487702D-A908-C24D-B2CF-2E8611AD8934}" type="parTrans" cxnId="{229C7C4F-A0F3-3C4B-8334-71456C79E2C0}">
      <dgm:prSet/>
      <dgm:spPr/>
      <dgm:t>
        <a:bodyPr/>
        <a:lstStyle/>
        <a:p>
          <a:endParaRPr lang="it-IT"/>
        </a:p>
      </dgm:t>
    </dgm:pt>
    <dgm:pt modelId="{5300070D-8C39-8042-AB74-1B60E3E2D1AE}" type="sibTrans" cxnId="{229C7C4F-A0F3-3C4B-8334-71456C79E2C0}">
      <dgm:prSet/>
      <dgm:spPr/>
      <dgm:t>
        <a:bodyPr/>
        <a:lstStyle/>
        <a:p>
          <a:endParaRPr lang="it-IT"/>
        </a:p>
      </dgm:t>
    </dgm:pt>
    <dgm:pt modelId="{434BA126-43C3-E648-A52C-4724F2816410}">
      <dgm:prSet phldrT="[Test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it-IT" dirty="0"/>
            <a:t>Indirizzo</a:t>
          </a:r>
        </a:p>
        <a:p>
          <a:r>
            <a:rPr lang="it-IT" dirty="0"/>
            <a:t>Nido e servizi infanzia</a:t>
          </a:r>
        </a:p>
      </dgm:t>
    </dgm:pt>
    <dgm:pt modelId="{B914370D-B917-5E48-8364-DF329E79E563}" type="parTrans" cxnId="{A556249F-20D0-E743-83F9-27DD39153707}">
      <dgm:prSet/>
      <dgm:spPr/>
      <dgm:t>
        <a:bodyPr/>
        <a:lstStyle/>
        <a:p>
          <a:endParaRPr lang="it-IT"/>
        </a:p>
      </dgm:t>
    </dgm:pt>
    <dgm:pt modelId="{FBB4BD49-4E0D-BC4B-A106-6E45BA678C36}" type="sibTrans" cxnId="{A556249F-20D0-E743-83F9-27DD39153707}">
      <dgm:prSet/>
      <dgm:spPr/>
      <dgm:t>
        <a:bodyPr/>
        <a:lstStyle/>
        <a:p>
          <a:endParaRPr lang="it-IT"/>
        </a:p>
      </dgm:t>
    </dgm:pt>
    <dgm:pt modelId="{D23529F4-B881-9345-B0F1-971164F0B99C}">
      <dgm:prSet phldrT="[Testo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it-IT" sz="1400" dirty="0"/>
            <a:t>Psicologia dello sviluppo e dell’educazione nella prima infanzia</a:t>
          </a:r>
        </a:p>
      </dgm:t>
    </dgm:pt>
    <dgm:pt modelId="{01E2CFF0-DE99-F94C-AF03-B50364949A70}" type="parTrans" cxnId="{F2787BC6-6E68-874E-B32E-CF02056CCE3E}">
      <dgm:prSet/>
      <dgm:spPr/>
      <dgm:t>
        <a:bodyPr/>
        <a:lstStyle/>
        <a:p>
          <a:endParaRPr lang="it-IT"/>
        </a:p>
      </dgm:t>
    </dgm:pt>
    <dgm:pt modelId="{63313929-6F8F-014B-A335-CA929A8889F2}" type="sibTrans" cxnId="{F2787BC6-6E68-874E-B32E-CF02056CCE3E}">
      <dgm:prSet/>
      <dgm:spPr/>
      <dgm:t>
        <a:bodyPr/>
        <a:lstStyle/>
        <a:p>
          <a:endParaRPr lang="it-IT"/>
        </a:p>
      </dgm:t>
    </dgm:pt>
    <dgm:pt modelId="{CEDCE669-23B6-9448-B5B7-3ACA656262A3}">
      <dgm:prSet phldrT="[Testo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it-IT" sz="1400" dirty="0"/>
            <a:t>Progettazione e valutazione dei contesti educativi per la prima infanzia + Metodologia del gioco e della creatività nella prima infanzia</a:t>
          </a:r>
        </a:p>
      </dgm:t>
    </dgm:pt>
    <dgm:pt modelId="{161A7CEB-C59B-3C43-BCF1-AF4F0E41043A}" type="parTrans" cxnId="{B1F0AEFA-7A6E-A24C-8F34-E96F40D9ABB4}">
      <dgm:prSet/>
      <dgm:spPr/>
      <dgm:t>
        <a:bodyPr/>
        <a:lstStyle/>
        <a:p>
          <a:endParaRPr lang="it-IT"/>
        </a:p>
      </dgm:t>
    </dgm:pt>
    <dgm:pt modelId="{162E91D2-B960-8543-BCE4-15529D613B71}" type="sibTrans" cxnId="{B1F0AEFA-7A6E-A24C-8F34-E96F40D9ABB4}">
      <dgm:prSet/>
      <dgm:spPr/>
      <dgm:t>
        <a:bodyPr/>
        <a:lstStyle/>
        <a:p>
          <a:endParaRPr lang="it-IT"/>
        </a:p>
      </dgm:t>
    </dgm:pt>
    <dgm:pt modelId="{BF8CE381-7D70-DA42-A15E-1302DE51837F}">
      <dgm:prSet phldrT="[Testo]"/>
      <dgm:spPr>
        <a:solidFill>
          <a:srgbClr val="00B050"/>
        </a:solidFill>
      </dgm:spPr>
      <dgm:t>
        <a:bodyPr/>
        <a:lstStyle/>
        <a:p>
          <a:r>
            <a:rPr lang="it-IT" dirty="0"/>
            <a:t>Indirizzo</a:t>
          </a:r>
        </a:p>
        <a:p>
          <a:r>
            <a:rPr lang="it-IT" dirty="0"/>
            <a:t>Socio-pedagogico</a:t>
          </a:r>
        </a:p>
      </dgm:t>
    </dgm:pt>
    <dgm:pt modelId="{4482A9DA-5A20-6044-A776-62398CB78AF1}" type="parTrans" cxnId="{386B4F20-FF56-414B-A7FD-6CEAD5A9CE38}">
      <dgm:prSet/>
      <dgm:spPr/>
      <dgm:t>
        <a:bodyPr/>
        <a:lstStyle/>
        <a:p>
          <a:endParaRPr lang="it-IT"/>
        </a:p>
      </dgm:t>
    </dgm:pt>
    <dgm:pt modelId="{EB65EFF1-D10F-4441-9B14-619F7334A0E9}" type="sibTrans" cxnId="{386B4F20-FF56-414B-A7FD-6CEAD5A9CE38}">
      <dgm:prSet/>
      <dgm:spPr/>
      <dgm:t>
        <a:bodyPr/>
        <a:lstStyle/>
        <a:p>
          <a:endParaRPr lang="it-IT"/>
        </a:p>
      </dgm:t>
    </dgm:pt>
    <dgm:pt modelId="{E1722F53-B61B-7440-B746-C44666794D56}">
      <dgm:prSet phldrT="[Testo]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it-IT" dirty="0"/>
            <a:t>Didattica extrascolastica</a:t>
          </a:r>
        </a:p>
      </dgm:t>
    </dgm:pt>
    <dgm:pt modelId="{6DB86DED-CF63-2B4C-BED4-9DE002ABA1AF}" type="parTrans" cxnId="{AB086E57-DAA2-CA47-B78C-5FF4A4063972}">
      <dgm:prSet/>
      <dgm:spPr/>
      <dgm:t>
        <a:bodyPr/>
        <a:lstStyle/>
        <a:p>
          <a:endParaRPr lang="it-IT"/>
        </a:p>
      </dgm:t>
    </dgm:pt>
    <dgm:pt modelId="{F0E6DEB9-21B4-BC48-B124-EFC4478A753B}" type="sibTrans" cxnId="{AB086E57-DAA2-CA47-B78C-5FF4A4063972}">
      <dgm:prSet/>
      <dgm:spPr/>
      <dgm:t>
        <a:bodyPr/>
        <a:lstStyle/>
        <a:p>
          <a:endParaRPr lang="it-IT"/>
        </a:p>
      </dgm:t>
    </dgm:pt>
    <dgm:pt modelId="{2D08B2DB-A89E-3346-85E2-1771B3239955}">
      <dgm:prSet phldrT="[Testo]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endParaRPr lang="it-IT" sz="1100" dirty="0"/>
        </a:p>
      </dgm:t>
    </dgm:pt>
    <dgm:pt modelId="{D2F39EDB-9104-DC47-AB72-7C54D59B3F50}" type="parTrans" cxnId="{41E5CFB1-0CDE-A841-95D0-5CA1367D8E38}">
      <dgm:prSet/>
      <dgm:spPr/>
      <dgm:t>
        <a:bodyPr/>
        <a:lstStyle/>
        <a:p>
          <a:endParaRPr lang="it-IT"/>
        </a:p>
      </dgm:t>
    </dgm:pt>
    <dgm:pt modelId="{E44F76AB-C397-3940-8AAF-D062DD028089}" type="sibTrans" cxnId="{41E5CFB1-0CDE-A841-95D0-5CA1367D8E38}">
      <dgm:prSet/>
      <dgm:spPr/>
      <dgm:t>
        <a:bodyPr/>
        <a:lstStyle/>
        <a:p>
          <a:endParaRPr lang="it-IT"/>
        </a:p>
      </dgm:t>
    </dgm:pt>
    <dgm:pt modelId="{D02FF256-4DF0-474A-A7EF-48F466FAE6FA}">
      <dgm:prSet phldrT="[Testo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it-IT" sz="1400" dirty="0"/>
            <a:t>Storia e legislazione delle istituzioni educative per la prima infanzia</a:t>
          </a:r>
        </a:p>
      </dgm:t>
    </dgm:pt>
    <dgm:pt modelId="{3A98FB7D-4A59-F644-8BDF-979CD433C954}" type="parTrans" cxnId="{BE07AE64-7E8B-0B45-9A03-4F82C3E2A918}">
      <dgm:prSet/>
      <dgm:spPr/>
      <dgm:t>
        <a:bodyPr/>
        <a:lstStyle/>
        <a:p>
          <a:endParaRPr lang="it-IT"/>
        </a:p>
      </dgm:t>
    </dgm:pt>
    <dgm:pt modelId="{B5F11C2F-2A7D-5346-B7FE-2A24FB7BD257}" type="sibTrans" cxnId="{BE07AE64-7E8B-0B45-9A03-4F82C3E2A918}">
      <dgm:prSet/>
      <dgm:spPr/>
      <dgm:t>
        <a:bodyPr/>
        <a:lstStyle/>
        <a:p>
          <a:endParaRPr lang="it-IT"/>
        </a:p>
      </dgm:t>
    </dgm:pt>
    <dgm:pt modelId="{9A4685E3-FA9D-E54F-8371-1AE37EC43372}">
      <dgm:prSet phldrT="[Testo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it-IT" sz="1400" dirty="0"/>
            <a:t>Pedagogia della prima infanzia e della famiglia</a:t>
          </a:r>
        </a:p>
      </dgm:t>
    </dgm:pt>
    <dgm:pt modelId="{9C0F2F80-9D32-6840-BA1D-CE728D64284F}" type="parTrans" cxnId="{9EEB86DA-BAE6-7D40-A3AC-1A62FBFA9258}">
      <dgm:prSet/>
      <dgm:spPr/>
      <dgm:t>
        <a:bodyPr/>
        <a:lstStyle/>
        <a:p>
          <a:endParaRPr lang="it-IT"/>
        </a:p>
      </dgm:t>
    </dgm:pt>
    <dgm:pt modelId="{D6012D54-9208-3848-8619-E6E8C61B957D}" type="sibTrans" cxnId="{9EEB86DA-BAE6-7D40-A3AC-1A62FBFA9258}">
      <dgm:prSet/>
      <dgm:spPr/>
      <dgm:t>
        <a:bodyPr/>
        <a:lstStyle/>
        <a:p>
          <a:endParaRPr lang="it-IT"/>
        </a:p>
      </dgm:t>
    </dgm:pt>
    <dgm:pt modelId="{9D915DD1-E91F-0A41-95F3-4C88EE261319}">
      <dgm:prSet phldrT="[Testo]" custT="1"/>
      <dgm:spPr/>
      <dgm:t>
        <a:bodyPr/>
        <a:lstStyle/>
        <a:p>
          <a:r>
            <a:rPr lang="it-IT" sz="2000" dirty="0"/>
            <a:t>Metodologia della ricerca educativa con contenuti specifici per la prima infanzia </a:t>
          </a:r>
        </a:p>
      </dgm:t>
    </dgm:pt>
    <dgm:pt modelId="{5BBF6402-46C3-2A47-A19D-A8295F1F3680}" type="sibTrans" cxnId="{C62FA0FF-901D-9140-B5E3-5D14202027B8}">
      <dgm:prSet/>
      <dgm:spPr/>
      <dgm:t>
        <a:bodyPr/>
        <a:lstStyle/>
        <a:p>
          <a:endParaRPr lang="it-IT"/>
        </a:p>
      </dgm:t>
    </dgm:pt>
    <dgm:pt modelId="{2676749A-9967-F241-BE67-04ADA2DD55AB}" type="parTrans" cxnId="{C62FA0FF-901D-9140-B5E3-5D14202027B8}">
      <dgm:prSet/>
      <dgm:spPr/>
      <dgm:t>
        <a:bodyPr/>
        <a:lstStyle/>
        <a:p>
          <a:endParaRPr lang="it-IT"/>
        </a:p>
      </dgm:t>
    </dgm:pt>
    <dgm:pt modelId="{23AA2D7A-1635-0C43-B8EC-6849668C98C6}">
      <dgm:prSet phldrT="[Testo]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it-IT" dirty="0"/>
            <a:t>Pedagogia speciale e dell’inclusione</a:t>
          </a:r>
        </a:p>
      </dgm:t>
    </dgm:pt>
    <dgm:pt modelId="{37715630-F85F-334C-9789-1E0912638BFB}" type="sibTrans" cxnId="{DB507E3B-C051-1D41-8DFC-618488E3039B}">
      <dgm:prSet/>
      <dgm:spPr/>
      <dgm:t>
        <a:bodyPr/>
        <a:lstStyle/>
        <a:p>
          <a:endParaRPr lang="it-IT"/>
        </a:p>
      </dgm:t>
    </dgm:pt>
    <dgm:pt modelId="{B65ECFFC-B589-194A-9A2C-420B342F2223}" type="parTrans" cxnId="{DB507E3B-C051-1D41-8DFC-618488E3039B}">
      <dgm:prSet/>
      <dgm:spPr/>
      <dgm:t>
        <a:bodyPr/>
        <a:lstStyle/>
        <a:p>
          <a:endParaRPr lang="it-IT"/>
        </a:p>
      </dgm:t>
    </dgm:pt>
    <dgm:pt modelId="{2BDB1AB5-B4F1-5D4E-A419-ACE2D426101B}" type="pres">
      <dgm:prSet presAssocID="{D123296F-C43B-7546-AAE2-8286AA9AE732}" presName="Name0" presStyleCnt="0">
        <dgm:presLayoutVars>
          <dgm:dir/>
          <dgm:animLvl val="lvl"/>
          <dgm:resizeHandles val="exact"/>
        </dgm:presLayoutVars>
      </dgm:prSet>
      <dgm:spPr/>
    </dgm:pt>
    <dgm:pt modelId="{89610726-9E56-014A-879B-33E355071635}" type="pres">
      <dgm:prSet presAssocID="{DCBF6158-67DB-F24B-9BBF-E92D6864AC9B}" presName="linNode" presStyleCnt="0"/>
      <dgm:spPr/>
    </dgm:pt>
    <dgm:pt modelId="{C8B6A1CA-7615-CB48-AE95-295ACDEAAA52}" type="pres">
      <dgm:prSet presAssocID="{DCBF6158-67DB-F24B-9BBF-E92D6864AC9B}" presName="parentText" presStyleLbl="node1" presStyleIdx="0" presStyleCnt="3" custScaleX="87994" custScaleY="78574">
        <dgm:presLayoutVars>
          <dgm:chMax val="1"/>
          <dgm:bulletEnabled val="1"/>
        </dgm:presLayoutVars>
      </dgm:prSet>
      <dgm:spPr/>
    </dgm:pt>
    <dgm:pt modelId="{ECF5748E-321B-3F41-B403-4B3A9D147D7E}" type="pres">
      <dgm:prSet presAssocID="{DCBF6158-67DB-F24B-9BBF-E92D6864AC9B}" presName="descendantText" presStyleLbl="alignAccFollowNode1" presStyleIdx="0" presStyleCnt="3" custScaleX="105492">
        <dgm:presLayoutVars>
          <dgm:bulletEnabled val="1"/>
        </dgm:presLayoutVars>
      </dgm:prSet>
      <dgm:spPr/>
    </dgm:pt>
    <dgm:pt modelId="{359B0896-031C-4C40-8189-A19A42FD16A2}" type="pres">
      <dgm:prSet presAssocID="{5300070D-8C39-8042-AB74-1B60E3E2D1AE}" presName="sp" presStyleCnt="0"/>
      <dgm:spPr/>
    </dgm:pt>
    <dgm:pt modelId="{E5B6CC3C-6148-C549-8153-E9C486A0CD3B}" type="pres">
      <dgm:prSet presAssocID="{434BA126-43C3-E648-A52C-4724F2816410}" presName="linNode" presStyleCnt="0"/>
      <dgm:spPr/>
    </dgm:pt>
    <dgm:pt modelId="{919742D1-0147-294D-B8A3-540514A28062}" type="pres">
      <dgm:prSet presAssocID="{434BA126-43C3-E648-A52C-4724F2816410}" presName="parentText" presStyleLbl="node1" presStyleIdx="1" presStyleCnt="3" custScaleX="109932" custScaleY="96818">
        <dgm:presLayoutVars>
          <dgm:chMax val="1"/>
          <dgm:bulletEnabled val="1"/>
        </dgm:presLayoutVars>
      </dgm:prSet>
      <dgm:spPr/>
    </dgm:pt>
    <dgm:pt modelId="{9D1EA80B-F1AF-8543-9271-3B9A1C5D1D8C}" type="pres">
      <dgm:prSet presAssocID="{434BA126-43C3-E648-A52C-4724F2816410}" presName="descendantText" presStyleLbl="alignAccFollowNode1" presStyleIdx="1" presStyleCnt="3" custScaleX="130406" custScaleY="117945">
        <dgm:presLayoutVars>
          <dgm:bulletEnabled val="1"/>
        </dgm:presLayoutVars>
      </dgm:prSet>
      <dgm:spPr/>
    </dgm:pt>
    <dgm:pt modelId="{B2F79E70-7ED1-0549-A2AC-1B4A84A18D1A}" type="pres">
      <dgm:prSet presAssocID="{FBB4BD49-4E0D-BC4B-A106-6E45BA678C36}" presName="sp" presStyleCnt="0"/>
      <dgm:spPr/>
    </dgm:pt>
    <dgm:pt modelId="{378DEDBF-595F-284C-B9CD-A297634D3EDB}" type="pres">
      <dgm:prSet presAssocID="{BF8CE381-7D70-DA42-A15E-1302DE51837F}" presName="linNode" presStyleCnt="0"/>
      <dgm:spPr/>
    </dgm:pt>
    <dgm:pt modelId="{2952D297-B275-D04E-AF76-7C83190A76FA}" type="pres">
      <dgm:prSet presAssocID="{BF8CE381-7D70-DA42-A15E-1302DE51837F}" presName="parentText" presStyleLbl="node1" presStyleIdx="2" presStyleCnt="3" custScaleX="115660">
        <dgm:presLayoutVars>
          <dgm:chMax val="1"/>
          <dgm:bulletEnabled val="1"/>
        </dgm:presLayoutVars>
      </dgm:prSet>
      <dgm:spPr/>
    </dgm:pt>
    <dgm:pt modelId="{0E7D63B3-E8FC-0E4E-AEF4-8020A72D9425}" type="pres">
      <dgm:prSet presAssocID="{BF8CE381-7D70-DA42-A15E-1302DE51837F}" presName="descendantText" presStyleLbl="alignAccFollowNode1" presStyleIdx="2" presStyleCnt="3" custScaleX="134809" custScaleY="91996">
        <dgm:presLayoutVars>
          <dgm:bulletEnabled val="1"/>
        </dgm:presLayoutVars>
      </dgm:prSet>
      <dgm:spPr/>
    </dgm:pt>
  </dgm:ptLst>
  <dgm:cxnLst>
    <dgm:cxn modelId="{8BC4A507-932E-3B4D-8FF8-7A50288B7EE9}" type="presOf" srcId="{434BA126-43C3-E648-A52C-4724F2816410}" destId="{919742D1-0147-294D-B8A3-540514A28062}" srcOrd="0" destOrd="0" presId="urn:microsoft.com/office/officeart/2005/8/layout/vList5"/>
    <dgm:cxn modelId="{B4AE5516-8F07-9240-86D9-B132F9A4B2AF}" type="presOf" srcId="{D123296F-C43B-7546-AAE2-8286AA9AE732}" destId="{2BDB1AB5-B4F1-5D4E-A419-ACE2D426101B}" srcOrd="0" destOrd="0" presId="urn:microsoft.com/office/officeart/2005/8/layout/vList5"/>
    <dgm:cxn modelId="{386B4F20-FF56-414B-A7FD-6CEAD5A9CE38}" srcId="{D123296F-C43B-7546-AAE2-8286AA9AE732}" destId="{BF8CE381-7D70-DA42-A15E-1302DE51837F}" srcOrd="2" destOrd="0" parTransId="{4482A9DA-5A20-6044-A776-62398CB78AF1}" sibTransId="{EB65EFF1-D10F-4441-9B14-619F7334A0E9}"/>
    <dgm:cxn modelId="{42E33921-9B45-F346-9BC6-5045CD251CF7}" type="presOf" srcId="{23AA2D7A-1635-0C43-B8EC-6849668C98C6}" destId="{0E7D63B3-E8FC-0E4E-AEF4-8020A72D9425}" srcOrd="0" destOrd="0" presId="urn:microsoft.com/office/officeart/2005/8/layout/vList5"/>
    <dgm:cxn modelId="{37E43839-4869-C042-BB33-FCD9CC60F0CC}" type="presOf" srcId="{DCBF6158-67DB-F24B-9BBF-E92D6864AC9B}" destId="{C8B6A1CA-7615-CB48-AE95-295ACDEAAA52}" srcOrd="0" destOrd="0" presId="urn:microsoft.com/office/officeart/2005/8/layout/vList5"/>
    <dgm:cxn modelId="{DB507E3B-C051-1D41-8DFC-618488E3039B}" srcId="{BF8CE381-7D70-DA42-A15E-1302DE51837F}" destId="{23AA2D7A-1635-0C43-B8EC-6849668C98C6}" srcOrd="0" destOrd="0" parTransId="{B65ECFFC-B589-194A-9A2C-420B342F2223}" sibTransId="{37715630-F85F-334C-9789-1E0912638BFB}"/>
    <dgm:cxn modelId="{337BE543-7845-D74F-BA54-F1C92C61A4DC}" type="presOf" srcId="{D23529F4-B881-9345-B0F1-971164F0B99C}" destId="{9D1EA80B-F1AF-8543-9271-3B9A1C5D1D8C}" srcOrd="0" destOrd="0" presId="urn:microsoft.com/office/officeart/2005/8/layout/vList5"/>
    <dgm:cxn modelId="{9E02B344-D556-DE43-916B-B68867442413}" type="presOf" srcId="{D02FF256-4DF0-474A-A7EF-48F466FAE6FA}" destId="{9D1EA80B-F1AF-8543-9271-3B9A1C5D1D8C}" srcOrd="0" destOrd="2" presId="urn:microsoft.com/office/officeart/2005/8/layout/vList5"/>
    <dgm:cxn modelId="{229C7C4F-A0F3-3C4B-8334-71456C79E2C0}" srcId="{D123296F-C43B-7546-AAE2-8286AA9AE732}" destId="{DCBF6158-67DB-F24B-9BBF-E92D6864AC9B}" srcOrd="0" destOrd="0" parTransId="{9487702D-A908-C24D-B2CF-2E8611AD8934}" sibTransId="{5300070D-8C39-8042-AB74-1B60E3E2D1AE}"/>
    <dgm:cxn modelId="{EEBC7051-460A-B14D-896E-9B0E24549E2A}" type="presOf" srcId="{2D08B2DB-A89E-3346-85E2-1771B3239955}" destId="{9D1EA80B-F1AF-8543-9271-3B9A1C5D1D8C}" srcOrd="0" destOrd="4" presId="urn:microsoft.com/office/officeart/2005/8/layout/vList5"/>
    <dgm:cxn modelId="{AB086E57-DAA2-CA47-B78C-5FF4A4063972}" srcId="{BF8CE381-7D70-DA42-A15E-1302DE51837F}" destId="{E1722F53-B61B-7440-B746-C44666794D56}" srcOrd="1" destOrd="0" parTransId="{6DB86DED-CF63-2B4C-BED4-9DE002ABA1AF}" sibTransId="{F0E6DEB9-21B4-BC48-B124-EFC4478A753B}"/>
    <dgm:cxn modelId="{EB9E3F58-CDE6-EC47-BD2C-D54CA50FA40D}" type="presOf" srcId="{9A4685E3-FA9D-E54F-8371-1AE37EC43372}" destId="{9D1EA80B-F1AF-8543-9271-3B9A1C5D1D8C}" srcOrd="0" destOrd="3" presId="urn:microsoft.com/office/officeart/2005/8/layout/vList5"/>
    <dgm:cxn modelId="{BE07AE64-7E8B-0B45-9A03-4F82C3E2A918}" srcId="{434BA126-43C3-E648-A52C-4724F2816410}" destId="{D02FF256-4DF0-474A-A7EF-48F466FAE6FA}" srcOrd="2" destOrd="0" parTransId="{3A98FB7D-4A59-F644-8BDF-979CD433C954}" sibTransId="{B5F11C2F-2A7D-5346-B7FE-2A24FB7BD257}"/>
    <dgm:cxn modelId="{70AD746C-8684-E949-A7F5-B5E238180A5C}" type="presOf" srcId="{9D915DD1-E91F-0A41-95F3-4C88EE261319}" destId="{ECF5748E-321B-3F41-B403-4B3A9D147D7E}" srcOrd="0" destOrd="0" presId="urn:microsoft.com/office/officeart/2005/8/layout/vList5"/>
    <dgm:cxn modelId="{A556249F-20D0-E743-83F9-27DD39153707}" srcId="{D123296F-C43B-7546-AAE2-8286AA9AE732}" destId="{434BA126-43C3-E648-A52C-4724F2816410}" srcOrd="1" destOrd="0" parTransId="{B914370D-B917-5E48-8364-DF329E79E563}" sibTransId="{FBB4BD49-4E0D-BC4B-A106-6E45BA678C36}"/>
    <dgm:cxn modelId="{41E5CFB1-0CDE-A841-95D0-5CA1367D8E38}" srcId="{434BA126-43C3-E648-A52C-4724F2816410}" destId="{2D08B2DB-A89E-3346-85E2-1771B3239955}" srcOrd="4" destOrd="0" parTransId="{D2F39EDB-9104-DC47-AB72-7C54D59B3F50}" sibTransId="{E44F76AB-C397-3940-8AAF-D062DD028089}"/>
    <dgm:cxn modelId="{B79C93B6-8A4D-A34A-9589-D0B84C010940}" type="presOf" srcId="{CEDCE669-23B6-9448-B5B7-3ACA656262A3}" destId="{9D1EA80B-F1AF-8543-9271-3B9A1C5D1D8C}" srcOrd="0" destOrd="1" presId="urn:microsoft.com/office/officeart/2005/8/layout/vList5"/>
    <dgm:cxn modelId="{F2787BC6-6E68-874E-B32E-CF02056CCE3E}" srcId="{434BA126-43C3-E648-A52C-4724F2816410}" destId="{D23529F4-B881-9345-B0F1-971164F0B99C}" srcOrd="0" destOrd="0" parTransId="{01E2CFF0-DE99-F94C-AF03-B50364949A70}" sibTransId="{63313929-6F8F-014B-A335-CA929A8889F2}"/>
    <dgm:cxn modelId="{ED2A7CD2-4D8A-CB42-9A8A-906180D85888}" type="presOf" srcId="{E1722F53-B61B-7440-B746-C44666794D56}" destId="{0E7D63B3-E8FC-0E4E-AEF4-8020A72D9425}" srcOrd="0" destOrd="1" presId="urn:microsoft.com/office/officeart/2005/8/layout/vList5"/>
    <dgm:cxn modelId="{9EEB86DA-BAE6-7D40-A3AC-1A62FBFA9258}" srcId="{434BA126-43C3-E648-A52C-4724F2816410}" destId="{9A4685E3-FA9D-E54F-8371-1AE37EC43372}" srcOrd="3" destOrd="0" parTransId="{9C0F2F80-9D32-6840-BA1D-CE728D64284F}" sibTransId="{D6012D54-9208-3848-8619-E6E8C61B957D}"/>
    <dgm:cxn modelId="{51C667F3-BE51-1245-A012-7DCA6E34E7F8}" type="presOf" srcId="{BF8CE381-7D70-DA42-A15E-1302DE51837F}" destId="{2952D297-B275-D04E-AF76-7C83190A76FA}" srcOrd="0" destOrd="0" presId="urn:microsoft.com/office/officeart/2005/8/layout/vList5"/>
    <dgm:cxn modelId="{B1F0AEFA-7A6E-A24C-8F34-E96F40D9ABB4}" srcId="{434BA126-43C3-E648-A52C-4724F2816410}" destId="{CEDCE669-23B6-9448-B5B7-3ACA656262A3}" srcOrd="1" destOrd="0" parTransId="{161A7CEB-C59B-3C43-BCF1-AF4F0E41043A}" sibTransId="{162E91D2-B960-8543-BCE4-15529D613B71}"/>
    <dgm:cxn modelId="{C62FA0FF-901D-9140-B5E3-5D14202027B8}" srcId="{DCBF6158-67DB-F24B-9BBF-E92D6864AC9B}" destId="{9D915DD1-E91F-0A41-95F3-4C88EE261319}" srcOrd="0" destOrd="0" parTransId="{2676749A-9967-F241-BE67-04ADA2DD55AB}" sibTransId="{5BBF6402-46C3-2A47-A19D-A8295F1F3680}"/>
    <dgm:cxn modelId="{9FE2441E-38F2-8743-80EC-8EB0C5AEFABC}" type="presParOf" srcId="{2BDB1AB5-B4F1-5D4E-A419-ACE2D426101B}" destId="{89610726-9E56-014A-879B-33E355071635}" srcOrd="0" destOrd="0" presId="urn:microsoft.com/office/officeart/2005/8/layout/vList5"/>
    <dgm:cxn modelId="{6A5A5245-C17D-904C-8EEB-0D667A77285C}" type="presParOf" srcId="{89610726-9E56-014A-879B-33E355071635}" destId="{C8B6A1CA-7615-CB48-AE95-295ACDEAAA52}" srcOrd="0" destOrd="0" presId="urn:microsoft.com/office/officeart/2005/8/layout/vList5"/>
    <dgm:cxn modelId="{82B806A4-6E5E-C545-BF62-F8E12D77D9D9}" type="presParOf" srcId="{89610726-9E56-014A-879B-33E355071635}" destId="{ECF5748E-321B-3F41-B403-4B3A9D147D7E}" srcOrd="1" destOrd="0" presId="urn:microsoft.com/office/officeart/2005/8/layout/vList5"/>
    <dgm:cxn modelId="{7846CDAB-8710-5B45-B22E-9E8BDFEA0C90}" type="presParOf" srcId="{2BDB1AB5-B4F1-5D4E-A419-ACE2D426101B}" destId="{359B0896-031C-4C40-8189-A19A42FD16A2}" srcOrd="1" destOrd="0" presId="urn:microsoft.com/office/officeart/2005/8/layout/vList5"/>
    <dgm:cxn modelId="{97AA2CC1-AE7E-EE49-8A23-AFDFC2827BC4}" type="presParOf" srcId="{2BDB1AB5-B4F1-5D4E-A419-ACE2D426101B}" destId="{E5B6CC3C-6148-C549-8153-E9C486A0CD3B}" srcOrd="2" destOrd="0" presId="urn:microsoft.com/office/officeart/2005/8/layout/vList5"/>
    <dgm:cxn modelId="{855B7AB3-6BB2-E14E-A3E2-865D348E46CD}" type="presParOf" srcId="{E5B6CC3C-6148-C549-8153-E9C486A0CD3B}" destId="{919742D1-0147-294D-B8A3-540514A28062}" srcOrd="0" destOrd="0" presId="urn:microsoft.com/office/officeart/2005/8/layout/vList5"/>
    <dgm:cxn modelId="{D9A11A75-62A6-DE46-AA7A-8A853C85C360}" type="presParOf" srcId="{E5B6CC3C-6148-C549-8153-E9C486A0CD3B}" destId="{9D1EA80B-F1AF-8543-9271-3B9A1C5D1D8C}" srcOrd="1" destOrd="0" presId="urn:microsoft.com/office/officeart/2005/8/layout/vList5"/>
    <dgm:cxn modelId="{419E65CF-F7CC-4343-BA3E-55650DDADFC0}" type="presParOf" srcId="{2BDB1AB5-B4F1-5D4E-A419-ACE2D426101B}" destId="{B2F79E70-7ED1-0549-A2AC-1B4A84A18D1A}" srcOrd="3" destOrd="0" presId="urn:microsoft.com/office/officeart/2005/8/layout/vList5"/>
    <dgm:cxn modelId="{C0E1351D-9360-974A-8E98-75E04D367756}" type="presParOf" srcId="{2BDB1AB5-B4F1-5D4E-A419-ACE2D426101B}" destId="{378DEDBF-595F-284C-B9CD-A297634D3EDB}" srcOrd="4" destOrd="0" presId="urn:microsoft.com/office/officeart/2005/8/layout/vList5"/>
    <dgm:cxn modelId="{DF206DAF-9D03-6042-BD2D-EE4141F237C2}" type="presParOf" srcId="{378DEDBF-595F-284C-B9CD-A297634D3EDB}" destId="{2952D297-B275-D04E-AF76-7C83190A76FA}" srcOrd="0" destOrd="0" presId="urn:microsoft.com/office/officeart/2005/8/layout/vList5"/>
    <dgm:cxn modelId="{40BD7ECB-F46F-EB41-9AA5-5DA7688D7415}" type="presParOf" srcId="{378DEDBF-595F-284C-B9CD-A297634D3EDB}" destId="{0E7D63B3-E8FC-0E4E-AEF4-8020A72D942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E84A34-086D-4F44-A203-8182DDE63749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647BF259-61A8-4997-AC18-45F7E526841F}">
      <dgm:prSet phldrT="[Testo]"/>
      <dgm:spPr/>
      <dgm:t>
        <a:bodyPr/>
        <a:lstStyle/>
        <a:p>
          <a:r>
            <a:rPr lang="it-IT" b="1" dirty="0"/>
            <a:t>tirocinio orientativo</a:t>
          </a:r>
        </a:p>
      </dgm:t>
    </dgm:pt>
    <dgm:pt modelId="{85B3EF38-FE0F-4238-8F28-8AE36E2103A9}" type="parTrans" cxnId="{26C1C278-1C43-47D3-AC21-D02E46B1DF22}">
      <dgm:prSet/>
      <dgm:spPr/>
      <dgm:t>
        <a:bodyPr/>
        <a:lstStyle/>
        <a:p>
          <a:endParaRPr lang="it-IT"/>
        </a:p>
      </dgm:t>
    </dgm:pt>
    <dgm:pt modelId="{8E191F44-3280-4569-BDEF-6BB9F94C7F8A}" type="sibTrans" cxnId="{26C1C278-1C43-47D3-AC21-D02E46B1DF22}">
      <dgm:prSet/>
      <dgm:spPr/>
      <dgm:t>
        <a:bodyPr/>
        <a:lstStyle/>
        <a:p>
          <a:endParaRPr lang="it-IT"/>
        </a:p>
      </dgm:t>
    </dgm:pt>
    <dgm:pt modelId="{C2DCA8CB-DB20-4BFF-B0FF-DCF9593BB5A4}">
      <dgm:prSet phldrT="[Testo]"/>
      <dgm:spPr/>
      <dgm:t>
        <a:bodyPr/>
        <a:lstStyle/>
        <a:p>
          <a:r>
            <a:rPr lang="it-IT" dirty="0"/>
            <a:t>pari a una settimana di attività (</a:t>
          </a:r>
          <a:r>
            <a:rPr lang="it-IT" b="1" dirty="0"/>
            <a:t>40 ore</a:t>
          </a:r>
          <a:r>
            <a:rPr lang="it-IT" dirty="0"/>
            <a:t>), collocato nel </a:t>
          </a:r>
          <a:r>
            <a:rPr lang="it-IT" b="1" dirty="0"/>
            <a:t>II anno </a:t>
          </a:r>
          <a:r>
            <a:rPr lang="it-IT" dirty="0"/>
            <a:t>di corso</a:t>
          </a:r>
        </a:p>
      </dgm:t>
    </dgm:pt>
    <dgm:pt modelId="{7A8FB509-04B5-4F26-B146-609981ACED5F}" type="parTrans" cxnId="{CBD720FF-F5E1-4655-B071-21F165F76B05}">
      <dgm:prSet/>
      <dgm:spPr/>
      <dgm:t>
        <a:bodyPr/>
        <a:lstStyle/>
        <a:p>
          <a:endParaRPr lang="it-IT"/>
        </a:p>
      </dgm:t>
    </dgm:pt>
    <dgm:pt modelId="{EDBCB7E6-3905-43F2-9D8E-FD21F328D5C9}" type="sibTrans" cxnId="{CBD720FF-F5E1-4655-B071-21F165F76B05}">
      <dgm:prSet/>
      <dgm:spPr/>
      <dgm:t>
        <a:bodyPr/>
        <a:lstStyle/>
        <a:p>
          <a:endParaRPr lang="it-IT"/>
        </a:p>
      </dgm:t>
    </dgm:pt>
    <dgm:pt modelId="{5B2F773F-7F38-4A58-8FE3-DE2548610D04}">
      <dgm:prSet phldrT="[Testo]"/>
      <dgm:spPr/>
      <dgm:t>
        <a:bodyPr/>
        <a:lstStyle/>
        <a:p>
          <a:r>
            <a:rPr lang="it-IT" b="1" dirty="0"/>
            <a:t>tirocinio curriculare</a:t>
          </a:r>
        </a:p>
      </dgm:t>
    </dgm:pt>
    <dgm:pt modelId="{34690419-DE1E-4351-B611-B2032EDD2C55}" type="parTrans" cxnId="{72C6FA9E-C870-4BE3-A94F-990686818AAD}">
      <dgm:prSet/>
      <dgm:spPr/>
      <dgm:t>
        <a:bodyPr/>
        <a:lstStyle/>
        <a:p>
          <a:endParaRPr lang="it-IT"/>
        </a:p>
      </dgm:t>
    </dgm:pt>
    <dgm:pt modelId="{80B4CC9C-F2F1-47D6-AC0B-09FEF56B82C3}" type="sibTrans" cxnId="{72C6FA9E-C870-4BE3-A94F-990686818AAD}">
      <dgm:prSet/>
      <dgm:spPr/>
      <dgm:t>
        <a:bodyPr/>
        <a:lstStyle/>
        <a:p>
          <a:endParaRPr lang="it-IT"/>
        </a:p>
      </dgm:t>
    </dgm:pt>
    <dgm:pt modelId="{74058468-01DC-4C68-A1C5-64467B210137}">
      <dgm:prSet phldrT="[Testo]"/>
      <dgm:spPr/>
      <dgm:t>
        <a:bodyPr/>
        <a:lstStyle/>
        <a:p>
          <a:r>
            <a:rPr lang="it-IT" dirty="0"/>
            <a:t>pari a </a:t>
          </a:r>
          <a:r>
            <a:rPr lang="it-IT" b="1" dirty="0"/>
            <a:t>360 ore</a:t>
          </a:r>
          <a:r>
            <a:rPr lang="it-IT" dirty="0"/>
            <a:t>, collocato nel </a:t>
          </a:r>
          <a:r>
            <a:rPr lang="it-IT" b="1" dirty="0"/>
            <a:t>III anno </a:t>
          </a:r>
          <a:r>
            <a:rPr lang="it-IT" dirty="0"/>
            <a:t>di corso.</a:t>
          </a:r>
        </a:p>
      </dgm:t>
    </dgm:pt>
    <dgm:pt modelId="{D35BB876-3954-48BA-93DF-4484FEA16621}" type="parTrans" cxnId="{EBEF6F1B-8AEC-4D5C-9B29-D0A9F96D0573}">
      <dgm:prSet/>
      <dgm:spPr/>
      <dgm:t>
        <a:bodyPr/>
        <a:lstStyle/>
        <a:p>
          <a:endParaRPr lang="it-IT"/>
        </a:p>
      </dgm:t>
    </dgm:pt>
    <dgm:pt modelId="{85301220-B63D-48C1-BCB3-14C73E6E67EB}" type="sibTrans" cxnId="{EBEF6F1B-8AEC-4D5C-9B29-D0A9F96D0573}">
      <dgm:prSet/>
      <dgm:spPr/>
      <dgm:t>
        <a:bodyPr/>
        <a:lstStyle/>
        <a:p>
          <a:endParaRPr lang="it-IT"/>
        </a:p>
      </dgm:t>
    </dgm:pt>
    <dgm:pt modelId="{A1436A8B-DCA8-4593-ADF4-F066920D0E4B}" type="pres">
      <dgm:prSet presAssocID="{4FE84A34-086D-4F44-A203-8182DDE63749}" presName="linear" presStyleCnt="0">
        <dgm:presLayoutVars>
          <dgm:animLvl val="lvl"/>
          <dgm:resizeHandles val="exact"/>
        </dgm:presLayoutVars>
      </dgm:prSet>
      <dgm:spPr/>
    </dgm:pt>
    <dgm:pt modelId="{87189745-3FE7-4450-AF53-038C07914816}" type="pres">
      <dgm:prSet presAssocID="{647BF259-61A8-4997-AC18-45F7E526841F}" presName="parentText" presStyleLbl="node1" presStyleIdx="0" presStyleCnt="2" custLinFactNeighborY="2238">
        <dgm:presLayoutVars>
          <dgm:chMax val="0"/>
          <dgm:bulletEnabled val="1"/>
        </dgm:presLayoutVars>
      </dgm:prSet>
      <dgm:spPr/>
    </dgm:pt>
    <dgm:pt modelId="{3A31C7FE-887D-44AC-8DDE-962C48F251C3}" type="pres">
      <dgm:prSet presAssocID="{647BF259-61A8-4997-AC18-45F7E526841F}" presName="childText" presStyleLbl="revTx" presStyleIdx="0" presStyleCnt="2">
        <dgm:presLayoutVars>
          <dgm:bulletEnabled val="1"/>
        </dgm:presLayoutVars>
      </dgm:prSet>
      <dgm:spPr/>
    </dgm:pt>
    <dgm:pt modelId="{CF579022-BA55-4C8C-A7F4-ED9A29D56307}" type="pres">
      <dgm:prSet presAssocID="{5B2F773F-7F38-4A58-8FE3-DE2548610D0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447EC2E-19A7-4E0E-906F-B8F94981C833}" type="pres">
      <dgm:prSet presAssocID="{5B2F773F-7F38-4A58-8FE3-DE2548610D04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EBEF6F1B-8AEC-4D5C-9B29-D0A9F96D0573}" srcId="{5B2F773F-7F38-4A58-8FE3-DE2548610D04}" destId="{74058468-01DC-4C68-A1C5-64467B210137}" srcOrd="0" destOrd="0" parTransId="{D35BB876-3954-48BA-93DF-4484FEA16621}" sibTransId="{85301220-B63D-48C1-BCB3-14C73E6E67EB}"/>
    <dgm:cxn modelId="{81181651-804F-4ACD-AD96-3D8C14843F40}" type="presOf" srcId="{647BF259-61A8-4997-AC18-45F7E526841F}" destId="{87189745-3FE7-4450-AF53-038C07914816}" srcOrd="0" destOrd="0" presId="urn:microsoft.com/office/officeart/2005/8/layout/vList2"/>
    <dgm:cxn modelId="{26C1C278-1C43-47D3-AC21-D02E46B1DF22}" srcId="{4FE84A34-086D-4F44-A203-8182DDE63749}" destId="{647BF259-61A8-4997-AC18-45F7E526841F}" srcOrd="0" destOrd="0" parTransId="{85B3EF38-FE0F-4238-8F28-8AE36E2103A9}" sibTransId="{8E191F44-3280-4569-BDEF-6BB9F94C7F8A}"/>
    <dgm:cxn modelId="{72C6FA9E-C870-4BE3-A94F-990686818AAD}" srcId="{4FE84A34-086D-4F44-A203-8182DDE63749}" destId="{5B2F773F-7F38-4A58-8FE3-DE2548610D04}" srcOrd="1" destOrd="0" parTransId="{34690419-DE1E-4351-B611-B2032EDD2C55}" sibTransId="{80B4CC9C-F2F1-47D6-AC0B-09FEF56B82C3}"/>
    <dgm:cxn modelId="{A03616A9-0774-4483-9D65-6869790B3ABA}" type="presOf" srcId="{C2DCA8CB-DB20-4BFF-B0FF-DCF9593BB5A4}" destId="{3A31C7FE-887D-44AC-8DDE-962C48F251C3}" srcOrd="0" destOrd="0" presId="urn:microsoft.com/office/officeart/2005/8/layout/vList2"/>
    <dgm:cxn modelId="{8E2384AC-ED71-442A-8979-B2731047E35F}" type="presOf" srcId="{5B2F773F-7F38-4A58-8FE3-DE2548610D04}" destId="{CF579022-BA55-4C8C-A7F4-ED9A29D56307}" srcOrd="0" destOrd="0" presId="urn:microsoft.com/office/officeart/2005/8/layout/vList2"/>
    <dgm:cxn modelId="{F3D1D2C5-C889-4E46-AED2-D270A0177664}" type="presOf" srcId="{4FE84A34-086D-4F44-A203-8182DDE63749}" destId="{A1436A8B-DCA8-4593-ADF4-F066920D0E4B}" srcOrd="0" destOrd="0" presId="urn:microsoft.com/office/officeart/2005/8/layout/vList2"/>
    <dgm:cxn modelId="{8AAFCED8-21B5-46AA-A07C-C9FC31951D3F}" type="presOf" srcId="{74058468-01DC-4C68-A1C5-64467B210137}" destId="{7447EC2E-19A7-4E0E-906F-B8F94981C833}" srcOrd="0" destOrd="0" presId="urn:microsoft.com/office/officeart/2005/8/layout/vList2"/>
    <dgm:cxn modelId="{CBD720FF-F5E1-4655-B071-21F165F76B05}" srcId="{647BF259-61A8-4997-AC18-45F7E526841F}" destId="{C2DCA8CB-DB20-4BFF-B0FF-DCF9593BB5A4}" srcOrd="0" destOrd="0" parTransId="{7A8FB509-04B5-4F26-B146-609981ACED5F}" sibTransId="{EDBCB7E6-3905-43F2-9D8E-FD21F328D5C9}"/>
    <dgm:cxn modelId="{64877A36-A848-44E3-9AE9-C415B39F0B9F}" type="presParOf" srcId="{A1436A8B-DCA8-4593-ADF4-F066920D0E4B}" destId="{87189745-3FE7-4450-AF53-038C07914816}" srcOrd="0" destOrd="0" presId="urn:microsoft.com/office/officeart/2005/8/layout/vList2"/>
    <dgm:cxn modelId="{28655A1A-2283-4535-9746-9B49EE62BF2A}" type="presParOf" srcId="{A1436A8B-DCA8-4593-ADF4-F066920D0E4B}" destId="{3A31C7FE-887D-44AC-8DDE-962C48F251C3}" srcOrd="1" destOrd="0" presId="urn:microsoft.com/office/officeart/2005/8/layout/vList2"/>
    <dgm:cxn modelId="{3AE2F811-F0D6-4FD4-9E3A-29D1DE63CF0F}" type="presParOf" srcId="{A1436A8B-DCA8-4593-ADF4-F066920D0E4B}" destId="{CF579022-BA55-4C8C-A7F4-ED9A29D56307}" srcOrd="2" destOrd="0" presId="urn:microsoft.com/office/officeart/2005/8/layout/vList2"/>
    <dgm:cxn modelId="{A20CF543-37AA-402B-9788-2D01F8EF5DAC}" type="presParOf" srcId="{A1436A8B-DCA8-4593-ADF4-F066920D0E4B}" destId="{7447EC2E-19A7-4E0E-906F-B8F94981C83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7A4C31-A67C-7449-8837-22739EE3A95C}" type="doc">
      <dgm:prSet loTypeId="urn:microsoft.com/office/officeart/2005/8/layout/default#2" loCatId="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7168AF36-BA07-4049-9804-BC97796E3171}">
      <dgm:prSet phldrT="[Testo]"/>
      <dgm:spPr/>
      <dgm:t>
        <a:bodyPr/>
        <a:lstStyle/>
        <a:p>
          <a:r>
            <a:rPr lang="it-IT" b="1" i="0" dirty="0"/>
            <a:t>Nido e servizi per l’infanzia</a:t>
          </a:r>
          <a:r>
            <a:rPr lang="it-IT" b="1" dirty="0"/>
            <a:t>.</a:t>
          </a:r>
        </a:p>
        <a:p>
          <a:r>
            <a:rPr lang="it-IT" b="1" dirty="0"/>
            <a:t>(SE IN POSSESSO DEI CFU NECESSARI)</a:t>
          </a:r>
        </a:p>
      </dgm:t>
    </dgm:pt>
    <dgm:pt modelId="{CF96195D-3B8F-2B4D-A63F-1C7510B27309}" type="parTrans" cxnId="{96863BED-255F-BA4F-80FA-ED452ED3C16B}">
      <dgm:prSet/>
      <dgm:spPr/>
      <dgm:t>
        <a:bodyPr/>
        <a:lstStyle/>
        <a:p>
          <a:endParaRPr lang="it-IT" b="0"/>
        </a:p>
      </dgm:t>
    </dgm:pt>
    <dgm:pt modelId="{6FCA810F-FD17-8A49-B09C-2A3F85AA19FC}" type="sibTrans" cxnId="{96863BED-255F-BA4F-80FA-ED452ED3C16B}">
      <dgm:prSet/>
      <dgm:spPr/>
      <dgm:t>
        <a:bodyPr/>
        <a:lstStyle/>
        <a:p>
          <a:endParaRPr lang="it-IT" b="0"/>
        </a:p>
      </dgm:t>
    </dgm:pt>
    <dgm:pt modelId="{49EC9C19-40C9-DC4D-B20C-52F7331F167F}">
      <dgm:prSet phldrT="[Testo]"/>
      <dgm:spPr/>
      <dgm:t>
        <a:bodyPr/>
        <a:lstStyle/>
        <a:p>
          <a:r>
            <a:rPr lang="it-IT" b="1" dirty="0"/>
            <a:t>Famiglie in situazione di vulnerabilità.</a:t>
          </a:r>
        </a:p>
      </dgm:t>
    </dgm:pt>
    <dgm:pt modelId="{83631666-F592-114B-B9B8-97EF7514E412}" type="parTrans" cxnId="{C3DCC589-1C06-3545-BBBE-8050AED20F82}">
      <dgm:prSet/>
      <dgm:spPr/>
      <dgm:t>
        <a:bodyPr/>
        <a:lstStyle/>
        <a:p>
          <a:endParaRPr lang="it-IT" b="0"/>
        </a:p>
      </dgm:t>
    </dgm:pt>
    <dgm:pt modelId="{B8CF13B9-0B41-9E4B-95A0-D09FB23FF36F}" type="sibTrans" cxnId="{C3DCC589-1C06-3545-BBBE-8050AED20F82}">
      <dgm:prSet/>
      <dgm:spPr/>
      <dgm:t>
        <a:bodyPr/>
        <a:lstStyle/>
        <a:p>
          <a:endParaRPr lang="it-IT" b="0"/>
        </a:p>
      </dgm:t>
    </dgm:pt>
    <dgm:pt modelId="{22195A7D-FF7C-A640-ABD3-E53C1E7366EF}">
      <dgm:prSet phldrT="[Testo]"/>
      <dgm:spPr/>
      <dgm:t>
        <a:bodyPr/>
        <a:lstStyle/>
        <a:p>
          <a:r>
            <a:rPr lang="it-IT" b="1"/>
            <a:t>Scuole con bambini con disabilità o in situazione di disagio e attività di mediazione dei conflitti in classe.</a:t>
          </a:r>
          <a:endParaRPr lang="it-IT" b="1" dirty="0"/>
        </a:p>
      </dgm:t>
    </dgm:pt>
    <dgm:pt modelId="{9F99E303-1BB2-3145-B083-09B3227F44ED}" type="parTrans" cxnId="{2E21F861-ACDB-2047-837C-9138AC6287E7}">
      <dgm:prSet/>
      <dgm:spPr/>
      <dgm:t>
        <a:bodyPr/>
        <a:lstStyle/>
        <a:p>
          <a:endParaRPr lang="it-IT" b="0"/>
        </a:p>
      </dgm:t>
    </dgm:pt>
    <dgm:pt modelId="{01476725-4C53-DB45-A8B8-510617161531}" type="sibTrans" cxnId="{2E21F861-ACDB-2047-837C-9138AC6287E7}">
      <dgm:prSet/>
      <dgm:spPr/>
      <dgm:t>
        <a:bodyPr/>
        <a:lstStyle/>
        <a:p>
          <a:endParaRPr lang="it-IT" b="0"/>
        </a:p>
      </dgm:t>
    </dgm:pt>
    <dgm:pt modelId="{7E513674-BF09-774A-BCEA-62E79C2B2360}">
      <dgm:prSet phldrT="[Testo]"/>
      <dgm:spPr/>
      <dgm:t>
        <a:bodyPr/>
        <a:lstStyle/>
        <a:p>
          <a:r>
            <a:rPr lang="it-IT" b="1"/>
            <a:t>Centri di aggregazione giovanile.</a:t>
          </a:r>
          <a:endParaRPr lang="it-IT" b="1" dirty="0"/>
        </a:p>
      </dgm:t>
    </dgm:pt>
    <dgm:pt modelId="{AA815B88-21FF-524B-B8E5-CAD06221D698}" type="parTrans" cxnId="{183CC667-2540-B74F-9419-81831C3BCCC0}">
      <dgm:prSet/>
      <dgm:spPr/>
      <dgm:t>
        <a:bodyPr/>
        <a:lstStyle/>
        <a:p>
          <a:endParaRPr lang="it-IT" b="0"/>
        </a:p>
      </dgm:t>
    </dgm:pt>
    <dgm:pt modelId="{80565A60-B634-DB43-9D3A-E1032692B7E8}" type="sibTrans" cxnId="{183CC667-2540-B74F-9419-81831C3BCCC0}">
      <dgm:prSet/>
      <dgm:spPr/>
      <dgm:t>
        <a:bodyPr/>
        <a:lstStyle/>
        <a:p>
          <a:endParaRPr lang="it-IT" b="0"/>
        </a:p>
      </dgm:t>
    </dgm:pt>
    <dgm:pt modelId="{068957EA-C8CD-C843-8B2A-17BBB3B1D63D}">
      <dgm:prSet phldrT="[Testo]"/>
      <dgm:spPr/>
      <dgm:t>
        <a:bodyPr/>
        <a:lstStyle/>
        <a:p>
          <a:r>
            <a:rPr lang="it-IT" b="1" dirty="0"/>
            <a:t>Comunità residenziali e/o servizi diurni per differenti target (minori, donne, disabili, soggetti in uscita dagli ex ospedali psichiatrici giudiziari, Esecuzione Penale Esterna).</a:t>
          </a:r>
        </a:p>
      </dgm:t>
    </dgm:pt>
    <dgm:pt modelId="{0BFAB3C9-60E5-224F-AF05-9445DA6C546D}" type="parTrans" cxnId="{C495821B-0AD1-8F48-8570-A207C19B882C}">
      <dgm:prSet/>
      <dgm:spPr/>
      <dgm:t>
        <a:bodyPr/>
        <a:lstStyle/>
        <a:p>
          <a:endParaRPr lang="it-IT" b="0"/>
        </a:p>
      </dgm:t>
    </dgm:pt>
    <dgm:pt modelId="{713652FD-A133-E240-B13C-BE7E06324526}" type="sibTrans" cxnId="{C495821B-0AD1-8F48-8570-A207C19B882C}">
      <dgm:prSet/>
      <dgm:spPr/>
      <dgm:t>
        <a:bodyPr/>
        <a:lstStyle/>
        <a:p>
          <a:endParaRPr lang="it-IT" b="0"/>
        </a:p>
      </dgm:t>
    </dgm:pt>
    <dgm:pt modelId="{80D9BC8B-C472-CA46-AAB4-7008AD9B533A}">
      <dgm:prSet phldrT="[Testo]"/>
      <dgm:spPr/>
      <dgm:t>
        <a:bodyPr/>
        <a:lstStyle/>
        <a:p>
          <a:r>
            <a:rPr lang="it-IT" b="1" dirty="0"/>
            <a:t>Servizi per le dipendenze patologiche.</a:t>
          </a:r>
        </a:p>
      </dgm:t>
    </dgm:pt>
    <dgm:pt modelId="{36A462F5-22C6-A748-8ADB-70D5E76A4A49}" type="parTrans" cxnId="{3DEFD620-855E-6940-92FB-94E8171EBAC7}">
      <dgm:prSet/>
      <dgm:spPr/>
      <dgm:t>
        <a:bodyPr/>
        <a:lstStyle/>
        <a:p>
          <a:endParaRPr lang="it-IT" b="0"/>
        </a:p>
      </dgm:t>
    </dgm:pt>
    <dgm:pt modelId="{FB4BBD81-185D-EE4C-AB60-72E959CF55D9}" type="sibTrans" cxnId="{3DEFD620-855E-6940-92FB-94E8171EBAC7}">
      <dgm:prSet/>
      <dgm:spPr/>
      <dgm:t>
        <a:bodyPr/>
        <a:lstStyle/>
        <a:p>
          <a:endParaRPr lang="it-IT" b="0"/>
        </a:p>
      </dgm:t>
    </dgm:pt>
    <dgm:pt modelId="{C4F8CE95-8D41-C042-B19E-C365D3F2CEF6}">
      <dgm:prSet phldrT="[Testo]"/>
      <dgm:spPr/>
      <dgm:t>
        <a:bodyPr/>
        <a:lstStyle/>
        <a:p>
          <a:r>
            <a:rPr lang="it-IT" b="1"/>
            <a:t>Aule didattiche decentrate (musei, biblioteche-pinacoteche, ludoteche, atelier).</a:t>
          </a:r>
          <a:endParaRPr lang="it-IT" b="1" dirty="0"/>
        </a:p>
      </dgm:t>
    </dgm:pt>
    <dgm:pt modelId="{3F4EE620-E6A3-584E-8F7A-7477513CFC9E}" type="parTrans" cxnId="{BC1B73C8-52BD-B74A-A2F5-B58F6B6ACCFE}">
      <dgm:prSet/>
      <dgm:spPr/>
      <dgm:t>
        <a:bodyPr/>
        <a:lstStyle/>
        <a:p>
          <a:endParaRPr lang="it-IT" b="0"/>
        </a:p>
      </dgm:t>
    </dgm:pt>
    <dgm:pt modelId="{0161A5A6-9B7D-AD45-AD3A-81511E7D7707}" type="sibTrans" cxnId="{BC1B73C8-52BD-B74A-A2F5-B58F6B6ACCFE}">
      <dgm:prSet/>
      <dgm:spPr/>
      <dgm:t>
        <a:bodyPr/>
        <a:lstStyle/>
        <a:p>
          <a:endParaRPr lang="it-IT" b="0"/>
        </a:p>
      </dgm:t>
    </dgm:pt>
    <dgm:pt modelId="{079C00F5-E726-094C-92A8-71FEDAF6C996}">
      <dgm:prSet/>
      <dgm:spPr/>
      <dgm:t>
        <a:bodyPr/>
        <a:lstStyle/>
        <a:p>
          <a:r>
            <a:rPr lang="it-IT" b="1" dirty="0"/>
            <a:t>Centri territoriali per l’Educazione degli adulti e per il lavoro.</a:t>
          </a:r>
        </a:p>
      </dgm:t>
    </dgm:pt>
    <dgm:pt modelId="{FD7F8637-E3A5-2D4D-9D91-01BF40003F6E}" type="parTrans" cxnId="{AB1C7EE2-EBD0-0349-8FC7-14280F1AE22B}">
      <dgm:prSet/>
      <dgm:spPr/>
      <dgm:t>
        <a:bodyPr/>
        <a:lstStyle/>
        <a:p>
          <a:endParaRPr lang="it-IT" b="0"/>
        </a:p>
      </dgm:t>
    </dgm:pt>
    <dgm:pt modelId="{12967D14-80C1-2749-A2C2-A712E59CE3DB}" type="sibTrans" cxnId="{AB1C7EE2-EBD0-0349-8FC7-14280F1AE22B}">
      <dgm:prSet/>
      <dgm:spPr/>
      <dgm:t>
        <a:bodyPr/>
        <a:lstStyle/>
        <a:p>
          <a:endParaRPr lang="it-IT" b="0"/>
        </a:p>
      </dgm:t>
    </dgm:pt>
    <dgm:pt modelId="{D801E40C-7326-CF4D-B8D6-9311C889D1DA}">
      <dgm:prSet phldrT="[Testo]"/>
      <dgm:spPr/>
      <dgm:t>
        <a:bodyPr/>
        <a:lstStyle/>
        <a:p>
          <a:r>
            <a:rPr lang="it-IT" b="1"/>
            <a:t>Cooperazione internazionale.</a:t>
          </a:r>
          <a:endParaRPr lang="it-IT" b="1" dirty="0"/>
        </a:p>
      </dgm:t>
    </dgm:pt>
    <dgm:pt modelId="{DDC72411-DA31-AD43-8E70-B6C07A280408}" type="parTrans" cxnId="{03DF222E-709B-3144-A271-E99625596914}">
      <dgm:prSet/>
      <dgm:spPr/>
      <dgm:t>
        <a:bodyPr/>
        <a:lstStyle/>
        <a:p>
          <a:endParaRPr lang="it-IT" b="0"/>
        </a:p>
      </dgm:t>
    </dgm:pt>
    <dgm:pt modelId="{0AD0B2BB-C00F-1742-B01C-9A86BDA5291F}" type="sibTrans" cxnId="{03DF222E-709B-3144-A271-E99625596914}">
      <dgm:prSet/>
      <dgm:spPr/>
      <dgm:t>
        <a:bodyPr/>
        <a:lstStyle/>
        <a:p>
          <a:endParaRPr lang="it-IT" b="0"/>
        </a:p>
      </dgm:t>
    </dgm:pt>
    <dgm:pt modelId="{2F329C95-D739-E24A-8FAE-91BDD10410A0}">
      <dgm:prSet phldrT="[Testo]"/>
      <dgm:spPr/>
      <dgm:t>
        <a:bodyPr/>
        <a:lstStyle/>
        <a:p>
          <a:r>
            <a:rPr lang="it-IT" b="1"/>
            <a:t>Educativa di strada.</a:t>
          </a:r>
          <a:endParaRPr lang="it-IT" b="1" dirty="0"/>
        </a:p>
      </dgm:t>
    </dgm:pt>
    <dgm:pt modelId="{C0225DB9-820B-E543-A8CE-F9036889C11F}" type="parTrans" cxnId="{9D72CBBB-5C39-C748-A96B-F3C8287D3005}">
      <dgm:prSet/>
      <dgm:spPr/>
      <dgm:t>
        <a:bodyPr/>
        <a:lstStyle/>
        <a:p>
          <a:endParaRPr lang="it-IT" b="0"/>
        </a:p>
      </dgm:t>
    </dgm:pt>
    <dgm:pt modelId="{84428765-1C4F-274D-A53B-A06FF49B638E}" type="sibTrans" cxnId="{9D72CBBB-5C39-C748-A96B-F3C8287D3005}">
      <dgm:prSet/>
      <dgm:spPr/>
      <dgm:t>
        <a:bodyPr/>
        <a:lstStyle/>
        <a:p>
          <a:endParaRPr lang="it-IT" b="0"/>
        </a:p>
      </dgm:t>
    </dgm:pt>
    <dgm:pt modelId="{ED18BB00-9E24-A248-8E68-BE1218711E0D}">
      <dgm:prSet phldrT="[Testo]"/>
      <dgm:spPr/>
      <dgm:t>
        <a:bodyPr/>
        <a:lstStyle/>
        <a:p>
          <a:r>
            <a:rPr lang="it-IT" b="1" dirty="0"/>
            <a:t>Servizi o centri per migranti e/o per l’integrazione culturale.</a:t>
          </a:r>
        </a:p>
      </dgm:t>
    </dgm:pt>
    <dgm:pt modelId="{249C7FEC-D2BC-6249-B19A-E365BF1AAFA8}" type="parTrans" cxnId="{58E73D27-61D7-CD49-9AE3-9C6B39A687A8}">
      <dgm:prSet/>
      <dgm:spPr/>
      <dgm:t>
        <a:bodyPr/>
        <a:lstStyle/>
        <a:p>
          <a:endParaRPr lang="it-IT" b="0"/>
        </a:p>
      </dgm:t>
    </dgm:pt>
    <dgm:pt modelId="{C56F3FFE-47D0-0348-8FA6-7D1F0E650543}" type="sibTrans" cxnId="{58E73D27-61D7-CD49-9AE3-9C6B39A687A8}">
      <dgm:prSet/>
      <dgm:spPr/>
      <dgm:t>
        <a:bodyPr/>
        <a:lstStyle/>
        <a:p>
          <a:endParaRPr lang="it-IT" b="0"/>
        </a:p>
      </dgm:t>
    </dgm:pt>
    <dgm:pt modelId="{16259F38-7412-FE46-9FA8-F8B24CB95E1C}" type="pres">
      <dgm:prSet presAssocID="{617A4C31-A67C-7449-8837-22739EE3A95C}" presName="diagram" presStyleCnt="0">
        <dgm:presLayoutVars>
          <dgm:dir/>
          <dgm:resizeHandles val="exact"/>
        </dgm:presLayoutVars>
      </dgm:prSet>
      <dgm:spPr/>
    </dgm:pt>
    <dgm:pt modelId="{50455B68-0284-364E-BB9F-40CCAADF5B85}" type="pres">
      <dgm:prSet presAssocID="{7168AF36-BA07-4049-9804-BC97796E3171}" presName="node" presStyleLbl="node1" presStyleIdx="0" presStyleCnt="11">
        <dgm:presLayoutVars>
          <dgm:bulletEnabled val="1"/>
        </dgm:presLayoutVars>
      </dgm:prSet>
      <dgm:spPr/>
    </dgm:pt>
    <dgm:pt modelId="{BCDB0173-5D93-8043-8499-F23EB4435EE1}" type="pres">
      <dgm:prSet presAssocID="{6FCA810F-FD17-8A49-B09C-2A3F85AA19FC}" presName="sibTrans" presStyleCnt="0"/>
      <dgm:spPr/>
    </dgm:pt>
    <dgm:pt modelId="{C12776C4-949E-3F47-9C8C-4E9E59BF29B0}" type="pres">
      <dgm:prSet presAssocID="{49EC9C19-40C9-DC4D-B20C-52F7331F167F}" presName="node" presStyleLbl="node1" presStyleIdx="1" presStyleCnt="11">
        <dgm:presLayoutVars>
          <dgm:bulletEnabled val="1"/>
        </dgm:presLayoutVars>
      </dgm:prSet>
      <dgm:spPr/>
    </dgm:pt>
    <dgm:pt modelId="{3385BA69-CD28-7243-BCFD-AAD69D8BD048}" type="pres">
      <dgm:prSet presAssocID="{B8CF13B9-0B41-9E4B-95A0-D09FB23FF36F}" presName="sibTrans" presStyleCnt="0"/>
      <dgm:spPr/>
    </dgm:pt>
    <dgm:pt modelId="{80948B8A-4B04-8646-81BD-D131CE6E7603}" type="pres">
      <dgm:prSet presAssocID="{22195A7D-FF7C-A640-ABD3-E53C1E7366EF}" presName="node" presStyleLbl="node1" presStyleIdx="2" presStyleCnt="11">
        <dgm:presLayoutVars>
          <dgm:bulletEnabled val="1"/>
        </dgm:presLayoutVars>
      </dgm:prSet>
      <dgm:spPr/>
    </dgm:pt>
    <dgm:pt modelId="{37274E4D-3D0C-2E4A-B9ED-3D3C50A6FFDE}" type="pres">
      <dgm:prSet presAssocID="{01476725-4C53-DB45-A8B8-510617161531}" presName="sibTrans" presStyleCnt="0"/>
      <dgm:spPr/>
    </dgm:pt>
    <dgm:pt modelId="{55ECEE25-85F4-8E4B-A865-59492E327308}" type="pres">
      <dgm:prSet presAssocID="{7E513674-BF09-774A-BCEA-62E79C2B2360}" presName="node" presStyleLbl="node1" presStyleIdx="3" presStyleCnt="11">
        <dgm:presLayoutVars>
          <dgm:bulletEnabled val="1"/>
        </dgm:presLayoutVars>
      </dgm:prSet>
      <dgm:spPr/>
    </dgm:pt>
    <dgm:pt modelId="{5DE75E94-6980-2E4B-82FB-B3DE4080D1DB}" type="pres">
      <dgm:prSet presAssocID="{80565A60-B634-DB43-9D3A-E1032692B7E8}" presName="sibTrans" presStyleCnt="0"/>
      <dgm:spPr/>
    </dgm:pt>
    <dgm:pt modelId="{2C70F30B-EA21-F449-89A9-D4474F33F1D2}" type="pres">
      <dgm:prSet presAssocID="{2F329C95-D739-E24A-8FAE-91BDD10410A0}" presName="node" presStyleLbl="node1" presStyleIdx="4" presStyleCnt="11">
        <dgm:presLayoutVars>
          <dgm:bulletEnabled val="1"/>
        </dgm:presLayoutVars>
      </dgm:prSet>
      <dgm:spPr/>
    </dgm:pt>
    <dgm:pt modelId="{32B098AA-3532-7C48-803B-927B985DE755}" type="pres">
      <dgm:prSet presAssocID="{84428765-1C4F-274D-A53B-A06FF49B638E}" presName="sibTrans" presStyleCnt="0"/>
      <dgm:spPr/>
    </dgm:pt>
    <dgm:pt modelId="{51096D07-CB06-E643-A266-C3DE5D8B4C83}" type="pres">
      <dgm:prSet presAssocID="{068957EA-C8CD-C843-8B2A-17BBB3B1D63D}" presName="node" presStyleLbl="node1" presStyleIdx="5" presStyleCnt="11">
        <dgm:presLayoutVars>
          <dgm:bulletEnabled val="1"/>
        </dgm:presLayoutVars>
      </dgm:prSet>
      <dgm:spPr/>
    </dgm:pt>
    <dgm:pt modelId="{CB6C0343-F046-984F-ADCD-CE0F59218995}" type="pres">
      <dgm:prSet presAssocID="{713652FD-A133-E240-B13C-BE7E06324526}" presName="sibTrans" presStyleCnt="0"/>
      <dgm:spPr/>
    </dgm:pt>
    <dgm:pt modelId="{320898B9-3A31-B64C-A930-60F6B0772995}" type="pres">
      <dgm:prSet presAssocID="{80D9BC8B-C472-CA46-AAB4-7008AD9B533A}" presName="node" presStyleLbl="node1" presStyleIdx="6" presStyleCnt="11">
        <dgm:presLayoutVars>
          <dgm:bulletEnabled val="1"/>
        </dgm:presLayoutVars>
      </dgm:prSet>
      <dgm:spPr/>
    </dgm:pt>
    <dgm:pt modelId="{AD1EECC6-67E3-254D-A3A0-07249C554DD0}" type="pres">
      <dgm:prSet presAssocID="{FB4BBD81-185D-EE4C-AB60-72E959CF55D9}" presName="sibTrans" presStyleCnt="0"/>
      <dgm:spPr/>
    </dgm:pt>
    <dgm:pt modelId="{A838D2D7-23AA-814A-8889-DCA17F6FCEC3}" type="pres">
      <dgm:prSet presAssocID="{C4F8CE95-8D41-C042-B19E-C365D3F2CEF6}" presName="node" presStyleLbl="node1" presStyleIdx="7" presStyleCnt="11">
        <dgm:presLayoutVars>
          <dgm:bulletEnabled val="1"/>
        </dgm:presLayoutVars>
      </dgm:prSet>
      <dgm:spPr/>
    </dgm:pt>
    <dgm:pt modelId="{67B32325-620E-0B49-B11D-1386456BBD63}" type="pres">
      <dgm:prSet presAssocID="{0161A5A6-9B7D-AD45-AD3A-81511E7D7707}" presName="sibTrans" presStyleCnt="0"/>
      <dgm:spPr/>
    </dgm:pt>
    <dgm:pt modelId="{597946B8-94CC-9941-9ADA-2FE61685BABF}" type="pres">
      <dgm:prSet presAssocID="{ED18BB00-9E24-A248-8E68-BE1218711E0D}" presName="node" presStyleLbl="node1" presStyleIdx="8" presStyleCnt="11">
        <dgm:presLayoutVars>
          <dgm:bulletEnabled val="1"/>
        </dgm:presLayoutVars>
      </dgm:prSet>
      <dgm:spPr/>
    </dgm:pt>
    <dgm:pt modelId="{83931708-5B0C-AD42-BEB6-A1BCDB51A5BB}" type="pres">
      <dgm:prSet presAssocID="{C56F3FFE-47D0-0348-8FA6-7D1F0E650543}" presName="sibTrans" presStyleCnt="0"/>
      <dgm:spPr/>
    </dgm:pt>
    <dgm:pt modelId="{3A728343-65C3-564A-940C-29D06689EA68}" type="pres">
      <dgm:prSet presAssocID="{D801E40C-7326-CF4D-B8D6-9311C889D1DA}" presName="node" presStyleLbl="node1" presStyleIdx="9" presStyleCnt="11">
        <dgm:presLayoutVars>
          <dgm:bulletEnabled val="1"/>
        </dgm:presLayoutVars>
      </dgm:prSet>
      <dgm:spPr/>
    </dgm:pt>
    <dgm:pt modelId="{CA4966D7-DE84-9F45-9730-0C71751A63FD}" type="pres">
      <dgm:prSet presAssocID="{0AD0B2BB-C00F-1742-B01C-9A86BDA5291F}" presName="sibTrans" presStyleCnt="0"/>
      <dgm:spPr/>
    </dgm:pt>
    <dgm:pt modelId="{E04E3536-9FB5-D645-A1D4-504BEF2B59EE}" type="pres">
      <dgm:prSet presAssocID="{079C00F5-E726-094C-92A8-71FEDAF6C996}" presName="node" presStyleLbl="node1" presStyleIdx="10" presStyleCnt="11">
        <dgm:presLayoutVars>
          <dgm:bulletEnabled val="1"/>
        </dgm:presLayoutVars>
      </dgm:prSet>
      <dgm:spPr/>
    </dgm:pt>
  </dgm:ptLst>
  <dgm:cxnLst>
    <dgm:cxn modelId="{94EBB004-8DAF-6042-A2C0-EC7E07684080}" type="presOf" srcId="{7E513674-BF09-774A-BCEA-62E79C2B2360}" destId="{55ECEE25-85F4-8E4B-A865-59492E327308}" srcOrd="0" destOrd="0" presId="urn:microsoft.com/office/officeart/2005/8/layout/default#2"/>
    <dgm:cxn modelId="{EAA52909-F0A3-F24A-A502-EB5FCEB8497B}" type="presOf" srcId="{22195A7D-FF7C-A640-ABD3-E53C1E7366EF}" destId="{80948B8A-4B04-8646-81BD-D131CE6E7603}" srcOrd="0" destOrd="0" presId="urn:microsoft.com/office/officeart/2005/8/layout/default#2"/>
    <dgm:cxn modelId="{0BBEE90B-75FC-6949-BD41-566FE7634E16}" type="presOf" srcId="{2F329C95-D739-E24A-8FAE-91BDD10410A0}" destId="{2C70F30B-EA21-F449-89A9-D4474F33F1D2}" srcOrd="0" destOrd="0" presId="urn:microsoft.com/office/officeart/2005/8/layout/default#2"/>
    <dgm:cxn modelId="{43D7A60C-0E33-5F49-B8D5-3223DC943ACC}" type="presOf" srcId="{C4F8CE95-8D41-C042-B19E-C365D3F2CEF6}" destId="{A838D2D7-23AA-814A-8889-DCA17F6FCEC3}" srcOrd="0" destOrd="0" presId="urn:microsoft.com/office/officeart/2005/8/layout/default#2"/>
    <dgm:cxn modelId="{C495821B-0AD1-8F48-8570-A207C19B882C}" srcId="{617A4C31-A67C-7449-8837-22739EE3A95C}" destId="{068957EA-C8CD-C843-8B2A-17BBB3B1D63D}" srcOrd="5" destOrd="0" parTransId="{0BFAB3C9-60E5-224F-AF05-9445DA6C546D}" sibTransId="{713652FD-A133-E240-B13C-BE7E06324526}"/>
    <dgm:cxn modelId="{E625BF1C-EB39-E14B-8E2E-FB1B311874D8}" type="presOf" srcId="{068957EA-C8CD-C843-8B2A-17BBB3B1D63D}" destId="{51096D07-CB06-E643-A266-C3DE5D8B4C83}" srcOrd="0" destOrd="0" presId="urn:microsoft.com/office/officeart/2005/8/layout/default#2"/>
    <dgm:cxn modelId="{3DEFD620-855E-6940-92FB-94E8171EBAC7}" srcId="{617A4C31-A67C-7449-8837-22739EE3A95C}" destId="{80D9BC8B-C472-CA46-AAB4-7008AD9B533A}" srcOrd="6" destOrd="0" parTransId="{36A462F5-22C6-A748-8ADB-70D5E76A4A49}" sibTransId="{FB4BBD81-185D-EE4C-AB60-72E959CF55D9}"/>
    <dgm:cxn modelId="{58E73D27-61D7-CD49-9AE3-9C6B39A687A8}" srcId="{617A4C31-A67C-7449-8837-22739EE3A95C}" destId="{ED18BB00-9E24-A248-8E68-BE1218711E0D}" srcOrd="8" destOrd="0" parTransId="{249C7FEC-D2BC-6249-B19A-E365BF1AAFA8}" sibTransId="{C56F3FFE-47D0-0348-8FA6-7D1F0E650543}"/>
    <dgm:cxn modelId="{03DF222E-709B-3144-A271-E99625596914}" srcId="{617A4C31-A67C-7449-8837-22739EE3A95C}" destId="{D801E40C-7326-CF4D-B8D6-9311C889D1DA}" srcOrd="9" destOrd="0" parTransId="{DDC72411-DA31-AD43-8E70-B6C07A280408}" sibTransId="{0AD0B2BB-C00F-1742-B01C-9A86BDA5291F}"/>
    <dgm:cxn modelId="{CA1F675A-3A7D-4D49-9896-2541AAF04E08}" type="presOf" srcId="{80D9BC8B-C472-CA46-AAB4-7008AD9B533A}" destId="{320898B9-3A31-B64C-A930-60F6B0772995}" srcOrd="0" destOrd="0" presId="urn:microsoft.com/office/officeart/2005/8/layout/default#2"/>
    <dgm:cxn modelId="{2E21F861-ACDB-2047-837C-9138AC6287E7}" srcId="{617A4C31-A67C-7449-8837-22739EE3A95C}" destId="{22195A7D-FF7C-A640-ABD3-E53C1E7366EF}" srcOrd="2" destOrd="0" parTransId="{9F99E303-1BB2-3145-B083-09B3227F44ED}" sibTransId="{01476725-4C53-DB45-A8B8-510617161531}"/>
    <dgm:cxn modelId="{CD9BCC63-A0A5-C248-949B-B616CB0D52B9}" type="presOf" srcId="{ED18BB00-9E24-A248-8E68-BE1218711E0D}" destId="{597946B8-94CC-9941-9ADA-2FE61685BABF}" srcOrd="0" destOrd="0" presId="urn:microsoft.com/office/officeart/2005/8/layout/default#2"/>
    <dgm:cxn modelId="{183CC667-2540-B74F-9419-81831C3BCCC0}" srcId="{617A4C31-A67C-7449-8837-22739EE3A95C}" destId="{7E513674-BF09-774A-BCEA-62E79C2B2360}" srcOrd="3" destOrd="0" parTransId="{AA815B88-21FF-524B-B8E5-CAD06221D698}" sibTransId="{80565A60-B634-DB43-9D3A-E1032692B7E8}"/>
    <dgm:cxn modelId="{C3DCC589-1C06-3545-BBBE-8050AED20F82}" srcId="{617A4C31-A67C-7449-8837-22739EE3A95C}" destId="{49EC9C19-40C9-DC4D-B20C-52F7331F167F}" srcOrd="1" destOrd="0" parTransId="{83631666-F592-114B-B9B8-97EF7514E412}" sibTransId="{B8CF13B9-0B41-9E4B-95A0-D09FB23FF36F}"/>
    <dgm:cxn modelId="{3857269F-E68F-4E49-9241-9C29405F5379}" type="presOf" srcId="{49EC9C19-40C9-DC4D-B20C-52F7331F167F}" destId="{C12776C4-949E-3F47-9C8C-4E9E59BF29B0}" srcOrd="0" destOrd="0" presId="urn:microsoft.com/office/officeart/2005/8/layout/default#2"/>
    <dgm:cxn modelId="{A17C43AF-1F6F-4C47-BD2B-7CB169877F0E}" type="presOf" srcId="{617A4C31-A67C-7449-8837-22739EE3A95C}" destId="{16259F38-7412-FE46-9FA8-F8B24CB95E1C}" srcOrd="0" destOrd="0" presId="urn:microsoft.com/office/officeart/2005/8/layout/default#2"/>
    <dgm:cxn modelId="{9D72CBBB-5C39-C748-A96B-F3C8287D3005}" srcId="{617A4C31-A67C-7449-8837-22739EE3A95C}" destId="{2F329C95-D739-E24A-8FAE-91BDD10410A0}" srcOrd="4" destOrd="0" parTransId="{C0225DB9-820B-E543-A8CE-F9036889C11F}" sibTransId="{84428765-1C4F-274D-A53B-A06FF49B638E}"/>
    <dgm:cxn modelId="{69F9FCC1-30DF-2942-AC45-214EB88F45AC}" type="presOf" srcId="{D801E40C-7326-CF4D-B8D6-9311C889D1DA}" destId="{3A728343-65C3-564A-940C-29D06689EA68}" srcOrd="0" destOrd="0" presId="urn:microsoft.com/office/officeart/2005/8/layout/default#2"/>
    <dgm:cxn modelId="{BC1B73C8-52BD-B74A-A2F5-B58F6B6ACCFE}" srcId="{617A4C31-A67C-7449-8837-22739EE3A95C}" destId="{C4F8CE95-8D41-C042-B19E-C365D3F2CEF6}" srcOrd="7" destOrd="0" parTransId="{3F4EE620-E6A3-584E-8F7A-7477513CFC9E}" sibTransId="{0161A5A6-9B7D-AD45-AD3A-81511E7D7707}"/>
    <dgm:cxn modelId="{38224AD6-275B-3E4B-983B-1E40434A7D29}" type="presOf" srcId="{7168AF36-BA07-4049-9804-BC97796E3171}" destId="{50455B68-0284-364E-BB9F-40CCAADF5B85}" srcOrd="0" destOrd="0" presId="urn:microsoft.com/office/officeart/2005/8/layout/default#2"/>
    <dgm:cxn modelId="{AB1C7EE2-EBD0-0349-8FC7-14280F1AE22B}" srcId="{617A4C31-A67C-7449-8837-22739EE3A95C}" destId="{079C00F5-E726-094C-92A8-71FEDAF6C996}" srcOrd="10" destOrd="0" parTransId="{FD7F8637-E3A5-2D4D-9D91-01BF40003F6E}" sibTransId="{12967D14-80C1-2749-A2C2-A712E59CE3DB}"/>
    <dgm:cxn modelId="{96863BED-255F-BA4F-80FA-ED452ED3C16B}" srcId="{617A4C31-A67C-7449-8837-22739EE3A95C}" destId="{7168AF36-BA07-4049-9804-BC97796E3171}" srcOrd="0" destOrd="0" parTransId="{CF96195D-3B8F-2B4D-A63F-1C7510B27309}" sibTransId="{6FCA810F-FD17-8A49-B09C-2A3F85AA19FC}"/>
    <dgm:cxn modelId="{4FC923FE-624E-A146-8D3C-22212757C407}" type="presOf" srcId="{079C00F5-E726-094C-92A8-71FEDAF6C996}" destId="{E04E3536-9FB5-D645-A1D4-504BEF2B59EE}" srcOrd="0" destOrd="0" presId="urn:microsoft.com/office/officeart/2005/8/layout/default#2"/>
    <dgm:cxn modelId="{2F8A6ECA-1B81-054E-A3AE-27EEE8AD6F06}" type="presParOf" srcId="{16259F38-7412-FE46-9FA8-F8B24CB95E1C}" destId="{50455B68-0284-364E-BB9F-40CCAADF5B85}" srcOrd="0" destOrd="0" presId="urn:microsoft.com/office/officeart/2005/8/layout/default#2"/>
    <dgm:cxn modelId="{25B07CD3-4A29-B449-9AC7-6C8596E81F2E}" type="presParOf" srcId="{16259F38-7412-FE46-9FA8-F8B24CB95E1C}" destId="{BCDB0173-5D93-8043-8499-F23EB4435EE1}" srcOrd="1" destOrd="0" presId="urn:microsoft.com/office/officeart/2005/8/layout/default#2"/>
    <dgm:cxn modelId="{18F595C1-C65E-9A47-894C-00665058C4B7}" type="presParOf" srcId="{16259F38-7412-FE46-9FA8-F8B24CB95E1C}" destId="{C12776C4-949E-3F47-9C8C-4E9E59BF29B0}" srcOrd="2" destOrd="0" presId="urn:microsoft.com/office/officeart/2005/8/layout/default#2"/>
    <dgm:cxn modelId="{89728CB6-3C40-1D47-A336-AAE363EBC4E9}" type="presParOf" srcId="{16259F38-7412-FE46-9FA8-F8B24CB95E1C}" destId="{3385BA69-CD28-7243-BCFD-AAD69D8BD048}" srcOrd="3" destOrd="0" presId="urn:microsoft.com/office/officeart/2005/8/layout/default#2"/>
    <dgm:cxn modelId="{386B636A-E9AD-404B-96E0-2FFBEA881D88}" type="presParOf" srcId="{16259F38-7412-FE46-9FA8-F8B24CB95E1C}" destId="{80948B8A-4B04-8646-81BD-D131CE6E7603}" srcOrd="4" destOrd="0" presId="urn:microsoft.com/office/officeart/2005/8/layout/default#2"/>
    <dgm:cxn modelId="{D8DA5CBB-CD18-DD4C-86FC-0C6D8B564BC6}" type="presParOf" srcId="{16259F38-7412-FE46-9FA8-F8B24CB95E1C}" destId="{37274E4D-3D0C-2E4A-B9ED-3D3C50A6FFDE}" srcOrd="5" destOrd="0" presId="urn:microsoft.com/office/officeart/2005/8/layout/default#2"/>
    <dgm:cxn modelId="{E4CD756F-92FB-1E4F-9050-7AFF90EE7DD1}" type="presParOf" srcId="{16259F38-7412-FE46-9FA8-F8B24CB95E1C}" destId="{55ECEE25-85F4-8E4B-A865-59492E327308}" srcOrd="6" destOrd="0" presId="urn:microsoft.com/office/officeart/2005/8/layout/default#2"/>
    <dgm:cxn modelId="{9D339D92-8C7B-8D40-A629-6CB026B40CF1}" type="presParOf" srcId="{16259F38-7412-FE46-9FA8-F8B24CB95E1C}" destId="{5DE75E94-6980-2E4B-82FB-B3DE4080D1DB}" srcOrd="7" destOrd="0" presId="urn:microsoft.com/office/officeart/2005/8/layout/default#2"/>
    <dgm:cxn modelId="{A84FA18D-DCCD-4246-AA06-B90EE0D06E22}" type="presParOf" srcId="{16259F38-7412-FE46-9FA8-F8B24CB95E1C}" destId="{2C70F30B-EA21-F449-89A9-D4474F33F1D2}" srcOrd="8" destOrd="0" presId="urn:microsoft.com/office/officeart/2005/8/layout/default#2"/>
    <dgm:cxn modelId="{FB1182BC-4D5B-164A-BC58-20FABD363B85}" type="presParOf" srcId="{16259F38-7412-FE46-9FA8-F8B24CB95E1C}" destId="{32B098AA-3532-7C48-803B-927B985DE755}" srcOrd="9" destOrd="0" presId="urn:microsoft.com/office/officeart/2005/8/layout/default#2"/>
    <dgm:cxn modelId="{0938AE1D-0764-E64D-B0B0-73238E1E0841}" type="presParOf" srcId="{16259F38-7412-FE46-9FA8-F8B24CB95E1C}" destId="{51096D07-CB06-E643-A266-C3DE5D8B4C83}" srcOrd="10" destOrd="0" presId="urn:microsoft.com/office/officeart/2005/8/layout/default#2"/>
    <dgm:cxn modelId="{E551A061-79E9-014C-8E24-F71AB1A11C45}" type="presParOf" srcId="{16259F38-7412-FE46-9FA8-F8B24CB95E1C}" destId="{CB6C0343-F046-984F-ADCD-CE0F59218995}" srcOrd="11" destOrd="0" presId="urn:microsoft.com/office/officeart/2005/8/layout/default#2"/>
    <dgm:cxn modelId="{4B1554FD-7063-2F41-86C5-35B31CE351E1}" type="presParOf" srcId="{16259F38-7412-FE46-9FA8-F8B24CB95E1C}" destId="{320898B9-3A31-B64C-A930-60F6B0772995}" srcOrd="12" destOrd="0" presId="urn:microsoft.com/office/officeart/2005/8/layout/default#2"/>
    <dgm:cxn modelId="{D2BCD862-CEF8-1642-8194-7FB1035D8EE4}" type="presParOf" srcId="{16259F38-7412-FE46-9FA8-F8B24CB95E1C}" destId="{AD1EECC6-67E3-254D-A3A0-07249C554DD0}" srcOrd="13" destOrd="0" presId="urn:microsoft.com/office/officeart/2005/8/layout/default#2"/>
    <dgm:cxn modelId="{27C399AE-1C63-FC4E-9307-34E0A79E305C}" type="presParOf" srcId="{16259F38-7412-FE46-9FA8-F8B24CB95E1C}" destId="{A838D2D7-23AA-814A-8889-DCA17F6FCEC3}" srcOrd="14" destOrd="0" presId="urn:microsoft.com/office/officeart/2005/8/layout/default#2"/>
    <dgm:cxn modelId="{B0962AD3-5E73-9B44-89C3-0A1EAD3310A8}" type="presParOf" srcId="{16259F38-7412-FE46-9FA8-F8B24CB95E1C}" destId="{67B32325-620E-0B49-B11D-1386456BBD63}" srcOrd="15" destOrd="0" presId="urn:microsoft.com/office/officeart/2005/8/layout/default#2"/>
    <dgm:cxn modelId="{4C971AF0-9BAB-754B-8DFC-209BC6F827AF}" type="presParOf" srcId="{16259F38-7412-FE46-9FA8-F8B24CB95E1C}" destId="{597946B8-94CC-9941-9ADA-2FE61685BABF}" srcOrd="16" destOrd="0" presId="urn:microsoft.com/office/officeart/2005/8/layout/default#2"/>
    <dgm:cxn modelId="{8D09F614-BE62-E041-B8CB-0253D859352A}" type="presParOf" srcId="{16259F38-7412-FE46-9FA8-F8B24CB95E1C}" destId="{83931708-5B0C-AD42-BEB6-A1BCDB51A5BB}" srcOrd="17" destOrd="0" presId="urn:microsoft.com/office/officeart/2005/8/layout/default#2"/>
    <dgm:cxn modelId="{C56A9E15-02DC-1549-AB76-005CED3FA9CF}" type="presParOf" srcId="{16259F38-7412-FE46-9FA8-F8B24CB95E1C}" destId="{3A728343-65C3-564A-940C-29D06689EA68}" srcOrd="18" destOrd="0" presId="urn:microsoft.com/office/officeart/2005/8/layout/default#2"/>
    <dgm:cxn modelId="{F41C8DCB-4CE0-534C-B7A5-898E47216EF9}" type="presParOf" srcId="{16259F38-7412-FE46-9FA8-F8B24CB95E1C}" destId="{CA4966D7-DE84-9F45-9730-0C71751A63FD}" srcOrd="19" destOrd="0" presId="urn:microsoft.com/office/officeart/2005/8/layout/default#2"/>
    <dgm:cxn modelId="{EB5A2B63-C44A-9042-AA2C-0346C7684FB7}" type="presParOf" srcId="{16259F38-7412-FE46-9FA8-F8B24CB95E1C}" destId="{E04E3536-9FB5-D645-A1D4-504BEF2B59EE}" srcOrd="20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F5748E-321B-3F41-B403-4B3A9D147D7E}">
      <dsp:nvSpPr>
        <dsp:cNvPr id="0" name=""/>
        <dsp:cNvSpPr/>
      </dsp:nvSpPr>
      <dsp:spPr>
        <a:xfrm rot="5400000">
          <a:off x="6315813" y="-2940838"/>
          <a:ext cx="1306998" cy="718894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000" kern="1200" dirty="0"/>
            <a:t>Metodologia della ricerca educativa con contenuti specifici per la prima infanzia </a:t>
          </a:r>
        </a:p>
      </dsp:txBody>
      <dsp:txXfrm rot="-5400000">
        <a:off x="3374838" y="63939"/>
        <a:ext cx="7125147" cy="1179394"/>
      </dsp:txXfrm>
    </dsp:sp>
    <dsp:sp modelId="{C8B6A1CA-7615-CB48-AE95-295ACDEAAA52}">
      <dsp:nvSpPr>
        <dsp:cNvPr id="0" name=""/>
        <dsp:cNvSpPr/>
      </dsp:nvSpPr>
      <dsp:spPr>
        <a:xfrm>
          <a:off x="1797" y="11785"/>
          <a:ext cx="3373039" cy="1283701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Primo Anno - comune</a:t>
          </a:r>
        </a:p>
      </dsp:txBody>
      <dsp:txXfrm>
        <a:off x="64462" y="74450"/>
        <a:ext cx="3247709" cy="1158371"/>
      </dsp:txXfrm>
    </dsp:sp>
    <dsp:sp modelId="{9D1EA80B-F1AF-8543-9271-3B9A1C5D1D8C}">
      <dsp:nvSpPr>
        <dsp:cNvPr id="0" name=""/>
        <dsp:cNvSpPr/>
      </dsp:nvSpPr>
      <dsp:spPr>
        <a:xfrm rot="5400000">
          <a:off x="6265134" y="-1430542"/>
          <a:ext cx="1541539" cy="7220492"/>
        </a:xfrm>
        <a:prstGeom prst="round2Same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95250" rIns="190500" bIns="9525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400" kern="1200" dirty="0"/>
            <a:t>Psicologia dello sviluppo e dell’educazione nella prima infanzia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400" kern="1200" dirty="0"/>
            <a:t>Progettazione e valutazione dei contesti educativi per la prima infanzia + Metodologia del gioco e della creatività nella prima infanzia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400" kern="1200" dirty="0"/>
            <a:t>Storia e legislazione delle istituzioni educative per la prima infanzia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400" kern="1200" dirty="0"/>
            <a:t>Pedagogia della prima infanzia e della famiglia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1100" kern="1200" dirty="0"/>
        </a:p>
      </dsp:txBody>
      <dsp:txXfrm rot="-5400000">
        <a:off x="3425658" y="1484186"/>
        <a:ext cx="7145240" cy="1391035"/>
      </dsp:txXfrm>
    </dsp:sp>
    <dsp:sp modelId="{919742D1-0147-294D-B8A3-540514A28062}">
      <dsp:nvSpPr>
        <dsp:cNvPr id="0" name=""/>
        <dsp:cNvSpPr/>
      </dsp:nvSpPr>
      <dsp:spPr>
        <a:xfrm>
          <a:off x="1797" y="1388822"/>
          <a:ext cx="3423859" cy="1581762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Indirizzo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Nido e servizi infanzia</a:t>
          </a:r>
        </a:p>
      </dsp:txBody>
      <dsp:txXfrm>
        <a:off x="79012" y="1466037"/>
        <a:ext cx="3269429" cy="1427332"/>
      </dsp:txXfrm>
    </dsp:sp>
    <dsp:sp modelId="{0E7D63B3-E8FC-0E4E-AEF4-8020A72D9425}">
      <dsp:nvSpPr>
        <dsp:cNvPr id="0" name=""/>
        <dsp:cNvSpPr/>
      </dsp:nvSpPr>
      <dsp:spPr>
        <a:xfrm rot="5400000">
          <a:off x="6452913" y="280548"/>
          <a:ext cx="1202386" cy="7177196"/>
        </a:xfrm>
        <a:prstGeom prst="round2SameRect">
          <a:avLst/>
        </a:prstGeom>
        <a:solidFill>
          <a:schemeClr val="accent3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3100" kern="1200" dirty="0"/>
            <a:t>Pedagogia speciale e dell’inclusione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3100" kern="1200" dirty="0"/>
            <a:t>Didattica extrascolastica</a:t>
          </a:r>
        </a:p>
      </dsp:txBody>
      <dsp:txXfrm rot="-5400000">
        <a:off x="3465508" y="3326649"/>
        <a:ext cx="7118500" cy="1084994"/>
      </dsp:txXfrm>
    </dsp:sp>
    <dsp:sp modelId="{2952D297-B275-D04E-AF76-7C83190A76FA}">
      <dsp:nvSpPr>
        <dsp:cNvPr id="0" name=""/>
        <dsp:cNvSpPr/>
      </dsp:nvSpPr>
      <dsp:spPr>
        <a:xfrm>
          <a:off x="1797" y="3052272"/>
          <a:ext cx="3463710" cy="1633748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Indirizzo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Socio-pedagogico</a:t>
          </a:r>
        </a:p>
      </dsp:txBody>
      <dsp:txXfrm>
        <a:off x="81550" y="3132025"/>
        <a:ext cx="3304204" cy="14742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189745-3FE7-4450-AF53-038C07914816}">
      <dsp:nvSpPr>
        <dsp:cNvPr id="0" name=""/>
        <dsp:cNvSpPr/>
      </dsp:nvSpPr>
      <dsp:spPr>
        <a:xfrm>
          <a:off x="0" y="55693"/>
          <a:ext cx="10209687" cy="79150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300" b="1" kern="1200" dirty="0"/>
            <a:t>tirocinio orientativo</a:t>
          </a:r>
        </a:p>
      </dsp:txBody>
      <dsp:txXfrm>
        <a:off x="38638" y="94331"/>
        <a:ext cx="10132411" cy="714229"/>
      </dsp:txXfrm>
    </dsp:sp>
    <dsp:sp modelId="{3A31C7FE-887D-44AC-8DDE-962C48F251C3}">
      <dsp:nvSpPr>
        <dsp:cNvPr id="0" name=""/>
        <dsp:cNvSpPr/>
      </dsp:nvSpPr>
      <dsp:spPr>
        <a:xfrm>
          <a:off x="0" y="834967"/>
          <a:ext cx="10209687" cy="546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4158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600" kern="1200" dirty="0"/>
            <a:t>pari a una settimana di attività (</a:t>
          </a:r>
          <a:r>
            <a:rPr lang="it-IT" sz="2600" b="1" kern="1200" dirty="0"/>
            <a:t>40 ore</a:t>
          </a:r>
          <a:r>
            <a:rPr lang="it-IT" sz="2600" kern="1200" dirty="0"/>
            <a:t>), collocato nel </a:t>
          </a:r>
          <a:r>
            <a:rPr lang="it-IT" sz="2600" b="1" kern="1200" dirty="0"/>
            <a:t>II anno </a:t>
          </a:r>
          <a:r>
            <a:rPr lang="it-IT" sz="2600" kern="1200" dirty="0"/>
            <a:t>di corso</a:t>
          </a:r>
        </a:p>
      </dsp:txBody>
      <dsp:txXfrm>
        <a:off x="0" y="834967"/>
        <a:ext cx="10209687" cy="546480"/>
      </dsp:txXfrm>
    </dsp:sp>
    <dsp:sp modelId="{CF579022-BA55-4C8C-A7F4-ED9A29D56307}">
      <dsp:nvSpPr>
        <dsp:cNvPr id="0" name=""/>
        <dsp:cNvSpPr/>
      </dsp:nvSpPr>
      <dsp:spPr>
        <a:xfrm>
          <a:off x="0" y="1381448"/>
          <a:ext cx="10209687" cy="79150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300" b="1" kern="1200" dirty="0"/>
            <a:t>tirocinio curriculare</a:t>
          </a:r>
        </a:p>
      </dsp:txBody>
      <dsp:txXfrm>
        <a:off x="38638" y="1420086"/>
        <a:ext cx="10132411" cy="714229"/>
      </dsp:txXfrm>
    </dsp:sp>
    <dsp:sp modelId="{7447EC2E-19A7-4E0E-906F-B8F94981C833}">
      <dsp:nvSpPr>
        <dsp:cNvPr id="0" name=""/>
        <dsp:cNvSpPr/>
      </dsp:nvSpPr>
      <dsp:spPr>
        <a:xfrm>
          <a:off x="0" y="2172953"/>
          <a:ext cx="10209687" cy="546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4158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600" kern="1200" dirty="0"/>
            <a:t>pari a </a:t>
          </a:r>
          <a:r>
            <a:rPr lang="it-IT" sz="2600" b="1" kern="1200" dirty="0"/>
            <a:t>360 ore</a:t>
          </a:r>
          <a:r>
            <a:rPr lang="it-IT" sz="2600" kern="1200" dirty="0"/>
            <a:t>, collocato nel </a:t>
          </a:r>
          <a:r>
            <a:rPr lang="it-IT" sz="2600" b="1" kern="1200" dirty="0"/>
            <a:t>III anno </a:t>
          </a:r>
          <a:r>
            <a:rPr lang="it-IT" sz="2600" kern="1200" dirty="0"/>
            <a:t>di corso.</a:t>
          </a:r>
        </a:p>
      </dsp:txBody>
      <dsp:txXfrm>
        <a:off x="0" y="2172953"/>
        <a:ext cx="10209687" cy="5464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55B68-0284-364E-BB9F-40CCAADF5B85}">
      <dsp:nvSpPr>
        <dsp:cNvPr id="0" name=""/>
        <dsp:cNvSpPr/>
      </dsp:nvSpPr>
      <dsp:spPr>
        <a:xfrm>
          <a:off x="3086" y="111277"/>
          <a:ext cx="2448457" cy="146907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i="0" kern="1200" dirty="0"/>
            <a:t>Nido e servizi per l’infanzia</a:t>
          </a:r>
          <a:r>
            <a:rPr lang="it-IT" sz="1400" b="1" kern="1200" dirty="0"/>
            <a:t>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(SE IN POSSESSO DEI CFU NECESSARI)</a:t>
          </a:r>
        </a:p>
      </dsp:txBody>
      <dsp:txXfrm>
        <a:off x="3086" y="111277"/>
        <a:ext cx="2448457" cy="1469074"/>
      </dsp:txXfrm>
    </dsp:sp>
    <dsp:sp modelId="{C12776C4-949E-3F47-9C8C-4E9E59BF29B0}">
      <dsp:nvSpPr>
        <dsp:cNvPr id="0" name=""/>
        <dsp:cNvSpPr/>
      </dsp:nvSpPr>
      <dsp:spPr>
        <a:xfrm>
          <a:off x="2696389" y="111277"/>
          <a:ext cx="2448457" cy="1469074"/>
        </a:xfrm>
        <a:prstGeom prst="rect">
          <a:avLst/>
        </a:prstGeom>
        <a:solidFill>
          <a:schemeClr val="accent3">
            <a:hueOff val="1125026"/>
            <a:satOff val="-1688"/>
            <a:lumOff val="-27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Famiglie in situazione di vulnerabilità.</a:t>
          </a:r>
        </a:p>
      </dsp:txBody>
      <dsp:txXfrm>
        <a:off x="2696389" y="111277"/>
        <a:ext cx="2448457" cy="1469074"/>
      </dsp:txXfrm>
    </dsp:sp>
    <dsp:sp modelId="{80948B8A-4B04-8646-81BD-D131CE6E7603}">
      <dsp:nvSpPr>
        <dsp:cNvPr id="0" name=""/>
        <dsp:cNvSpPr/>
      </dsp:nvSpPr>
      <dsp:spPr>
        <a:xfrm>
          <a:off x="5389691" y="111277"/>
          <a:ext cx="2448457" cy="1469074"/>
        </a:xfrm>
        <a:prstGeom prst="rect">
          <a:avLst/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/>
            <a:t>Scuole con bambini con disabilità o in situazione di disagio e attività di mediazione dei conflitti in classe.</a:t>
          </a:r>
          <a:endParaRPr lang="it-IT" sz="1400" b="1" kern="1200" dirty="0"/>
        </a:p>
      </dsp:txBody>
      <dsp:txXfrm>
        <a:off x="5389691" y="111277"/>
        <a:ext cx="2448457" cy="1469074"/>
      </dsp:txXfrm>
    </dsp:sp>
    <dsp:sp modelId="{55ECEE25-85F4-8E4B-A865-59492E327308}">
      <dsp:nvSpPr>
        <dsp:cNvPr id="0" name=""/>
        <dsp:cNvSpPr/>
      </dsp:nvSpPr>
      <dsp:spPr>
        <a:xfrm>
          <a:off x="8082994" y="111277"/>
          <a:ext cx="2448457" cy="1469074"/>
        </a:xfrm>
        <a:prstGeom prst="rect">
          <a:avLst/>
        </a:prstGeom>
        <a:solidFill>
          <a:schemeClr val="accent3">
            <a:hueOff val="3375079"/>
            <a:satOff val="-5064"/>
            <a:lumOff val="-82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/>
            <a:t>Centri di aggregazione giovanile.</a:t>
          </a:r>
          <a:endParaRPr lang="it-IT" sz="1400" b="1" kern="1200" dirty="0"/>
        </a:p>
      </dsp:txBody>
      <dsp:txXfrm>
        <a:off x="8082994" y="111277"/>
        <a:ext cx="2448457" cy="1469074"/>
      </dsp:txXfrm>
    </dsp:sp>
    <dsp:sp modelId="{2C70F30B-EA21-F449-89A9-D4474F33F1D2}">
      <dsp:nvSpPr>
        <dsp:cNvPr id="0" name=""/>
        <dsp:cNvSpPr/>
      </dsp:nvSpPr>
      <dsp:spPr>
        <a:xfrm>
          <a:off x="3086" y="1825197"/>
          <a:ext cx="2448457" cy="1469074"/>
        </a:xfrm>
        <a:prstGeom prst="rect">
          <a:avLst/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/>
            <a:t>Educativa di strada.</a:t>
          </a:r>
          <a:endParaRPr lang="it-IT" sz="1400" b="1" kern="1200" dirty="0"/>
        </a:p>
      </dsp:txBody>
      <dsp:txXfrm>
        <a:off x="3086" y="1825197"/>
        <a:ext cx="2448457" cy="1469074"/>
      </dsp:txXfrm>
    </dsp:sp>
    <dsp:sp modelId="{51096D07-CB06-E643-A266-C3DE5D8B4C83}">
      <dsp:nvSpPr>
        <dsp:cNvPr id="0" name=""/>
        <dsp:cNvSpPr/>
      </dsp:nvSpPr>
      <dsp:spPr>
        <a:xfrm>
          <a:off x="2696389" y="1825197"/>
          <a:ext cx="2448457" cy="1469074"/>
        </a:xfrm>
        <a:prstGeom prst="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Comunità residenziali e/o servizi diurni per differenti target (minori, donne, disabili, soggetti in uscita dagli ex ospedali psichiatrici giudiziari, Esecuzione Penale Esterna).</a:t>
          </a:r>
        </a:p>
      </dsp:txBody>
      <dsp:txXfrm>
        <a:off x="2696389" y="1825197"/>
        <a:ext cx="2448457" cy="1469074"/>
      </dsp:txXfrm>
    </dsp:sp>
    <dsp:sp modelId="{320898B9-3A31-B64C-A930-60F6B0772995}">
      <dsp:nvSpPr>
        <dsp:cNvPr id="0" name=""/>
        <dsp:cNvSpPr/>
      </dsp:nvSpPr>
      <dsp:spPr>
        <a:xfrm>
          <a:off x="5389691" y="1825197"/>
          <a:ext cx="2448457" cy="1469074"/>
        </a:xfrm>
        <a:prstGeom prst="rect">
          <a:avLst/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Servizi per le dipendenze patologiche.</a:t>
          </a:r>
        </a:p>
      </dsp:txBody>
      <dsp:txXfrm>
        <a:off x="5389691" y="1825197"/>
        <a:ext cx="2448457" cy="1469074"/>
      </dsp:txXfrm>
    </dsp:sp>
    <dsp:sp modelId="{A838D2D7-23AA-814A-8889-DCA17F6FCEC3}">
      <dsp:nvSpPr>
        <dsp:cNvPr id="0" name=""/>
        <dsp:cNvSpPr/>
      </dsp:nvSpPr>
      <dsp:spPr>
        <a:xfrm>
          <a:off x="8082994" y="1825197"/>
          <a:ext cx="2448457" cy="1469074"/>
        </a:xfrm>
        <a:prstGeom prst="rect">
          <a:avLst/>
        </a:prstGeom>
        <a:solidFill>
          <a:schemeClr val="accent3">
            <a:hueOff val="7875184"/>
            <a:satOff val="-11816"/>
            <a:lumOff val="-192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/>
            <a:t>Aule didattiche decentrate (musei, biblioteche-pinacoteche, ludoteche, atelier).</a:t>
          </a:r>
          <a:endParaRPr lang="it-IT" sz="1400" b="1" kern="1200" dirty="0"/>
        </a:p>
      </dsp:txBody>
      <dsp:txXfrm>
        <a:off x="8082994" y="1825197"/>
        <a:ext cx="2448457" cy="1469074"/>
      </dsp:txXfrm>
    </dsp:sp>
    <dsp:sp modelId="{597946B8-94CC-9941-9ADA-2FE61685BABF}">
      <dsp:nvSpPr>
        <dsp:cNvPr id="0" name=""/>
        <dsp:cNvSpPr/>
      </dsp:nvSpPr>
      <dsp:spPr>
        <a:xfrm>
          <a:off x="1349737" y="3539117"/>
          <a:ext cx="2448457" cy="1469074"/>
        </a:xfrm>
        <a:prstGeom prst="rect">
          <a:avLst/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Servizi o centri per migranti e/o per l’integrazione culturale.</a:t>
          </a:r>
        </a:p>
      </dsp:txBody>
      <dsp:txXfrm>
        <a:off x="1349737" y="3539117"/>
        <a:ext cx="2448457" cy="1469074"/>
      </dsp:txXfrm>
    </dsp:sp>
    <dsp:sp modelId="{3A728343-65C3-564A-940C-29D06689EA68}">
      <dsp:nvSpPr>
        <dsp:cNvPr id="0" name=""/>
        <dsp:cNvSpPr/>
      </dsp:nvSpPr>
      <dsp:spPr>
        <a:xfrm>
          <a:off x="4043040" y="3539117"/>
          <a:ext cx="2448457" cy="1469074"/>
        </a:xfrm>
        <a:prstGeom prst="rect">
          <a:avLst/>
        </a:prstGeom>
        <a:solidFill>
          <a:schemeClr val="accent3">
            <a:hueOff val="10125237"/>
            <a:satOff val="-15192"/>
            <a:lumOff val="-247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/>
            <a:t>Cooperazione internazionale.</a:t>
          </a:r>
          <a:endParaRPr lang="it-IT" sz="1400" b="1" kern="1200" dirty="0"/>
        </a:p>
      </dsp:txBody>
      <dsp:txXfrm>
        <a:off x="4043040" y="3539117"/>
        <a:ext cx="2448457" cy="1469074"/>
      </dsp:txXfrm>
    </dsp:sp>
    <dsp:sp modelId="{E04E3536-9FB5-D645-A1D4-504BEF2B59EE}">
      <dsp:nvSpPr>
        <dsp:cNvPr id="0" name=""/>
        <dsp:cNvSpPr/>
      </dsp:nvSpPr>
      <dsp:spPr>
        <a:xfrm>
          <a:off x="6736343" y="3539117"/>
          <a:ext cx="2448457" cy="1469074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Centri territoriali per l’Educazione degli adulti e per il lavoro.</a:t>
          </a:r>
        </a:p>
      </dsp:txBody>
      <dsp:txXfrm>
        <a:off x="6736343" y="3539117"/>
        <a:ext cx="2448457" cy="14690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DEB6E28-0CF1-F34E-993B-92F782C87DE1}" type="datetime1">
              <a:rPr lang="it-IT"/>
              <a:pPr>
                <a:defRPr/>
              </a:pPr>
              <a:t>07/03/24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7C78025-45E8-3643-83DD-7C3D6AA2F47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0031871-6E56-3244-ABB1-C9C90CDA9876}" type="datetime1">
              <a:rPr lang="it-IT"/>
              <a:pPr>
                <a:defRPr/>
              </a:pPr>
              <a:t>07/03/24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C3FD243-854E-EC42-8555-4FA31B02C6C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UNIMORE ORIENTA</a:t>
            </a:r>
            <a:r>
              <a:rPr lang="cs-CZ" baseline="0" dirty="0"/>
              <a:t> 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fld id="{00000000-1234-1234-1234-123412341234}" type="slidenum">
              <a:rPr kumimoji="0" lang="it-IT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90234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1" name="Google Shape;181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2" name="Google Shape;182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16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3FD243-854E-EC42-8555-4FA31B02C6CF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7574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3FD243-854E-EC42-8555-4FA31B02C6CF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0698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3FD243-854E-EC42-8555-4FA31B02C6CF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0661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3FD243-854E-EC42-8555-4FA31B02C6CF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25977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3FD243-854E-EC42-8555-4FA31B02C6CF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8386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3FD243-854E-EC42-8555-4FA31B02C6CF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32306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Supervisori tirocinio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3FD243-854E-EC42-8555-4FA31B02C6CF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77531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3FD243-854E-EC42-8555-4FA31B02C6CF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0402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 userDrawn="1"/>
        </p:nvSpPr>
        <p:spPr>
          <a:xfrm>
            <a:off x="632885" y="2493963"/>
            <a:ext cx="10974916" cy="4013200"/>
          </a:xfrm>
          <a:prstGeom prst="rect">
            <a:avLst/>
          </a:prstGeom>
          <a:solidFill>
            <a:srgbClr val="EB301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pic>
        <p:nvPicPr>
          <p:cNvPr id="5" name="Immagine 2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773768" y="176213"/>
            <a:ext cx="6593417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920000" y="2988000"/>
            <a:ext cx="8534400" cy="2501320"/>
          </a:xfrm>
          <a:prstGeom prst="rect">
            <a:avLst/>
          </a:prstGeom>
          <a:ln>
            <a:noFill/>
          </a:ln>
        </p:spPr>
        <p:txBody>
          <a:bodyPr anchor="t" anchorCtr="0"/>
          <a:lstStyle>
            <a:lvl1pPr>
              <a:lnSpc>
                <a:spcPts val="4480"/>
              </a:lnSpc>
              <a:defRPr sz="2800" b="1" i="0" baseline="0">
                <a:solidFill>
                  <a:schemeClr val="bg1"/>
                </a:solidFill>
                <a:latin typeface="Helvetica Neue"/>
                <a:cs typeface="Helvetica Neue"/>
              </a:defRPr>
            </a:lvl1pPr>
          </a:lstStyle>
          <a:p>
            <a:r>
              <a:rPr lang="it-IT"/>
              <a:t>Fare clic per modificare stile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20000" y="5664511"/>
            <a:ext cx="8534400" cy="626400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3120"/>
              </a:lnSpc>
              <a:buNone/>
              <a:defRPr sz="2000" baseline="0">
                <a:solidFill>
                  <a:srgbClr val="FFFFFF"/>
                </a:solidFill>
                <a:latin typeface="Helvetica Neue LT Std 55 Roman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2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1" descr="unimor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73618" y="6338888"/>
            <a:ext cx="1246716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20000" y="306000"/>
            <a:ext cx="9561600" cy="514800"/>
          </a:xfrm>
          <a:prstGeom prst="rect">
            <a:avLst/>
          </a:prstGeom>
        </p:spPr>
        <p:txBody>
          <a:bodyPr anchor="ctr" anchorCtr="0"/>
          <a:lstStyle>
            <a:lvl1pPr>
              <a:defRPr b="1" i="0">
                <a:latin typeface="Helvetica Neue"/>
                <a:cs typeface="Helvetica Neue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20000" y="2394000"/>
            <a:ext cx="8750400" cy="3391200"/>
          </a:xfrm>
          <a:prstGeom prst="rect">
            <a:avLst/>
          </a:prstGeom>
        </p:spPr>
        <p:txBody>
          <a:bodyPr numCol="2" spcCol="360000">
            <a:normAutofit/>
          </a:bodyPr>
          <a:lstStyle>
            <a:lvl1pPr marL="0" indent="0" algn="just">
              <a:buNone/>
              <a:defRPr sz="300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3"/>
          </p:nvPr>
        </p:nvSpPr>
        <p:spPr>
          <a:xfrm>
            <a:off x="1920000" y="842400"/>
            <a:ext cx="9561600" cy="3276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2600" b="0" i="0">
                <a:solidFill>
                  <a:srgbClr val="595959"/>
                </a:solidFill>
                <a:latin typeface="Helvetica Neue Medium"/>
                <a:cs typeface="Helvetica Neue Medium"/>
              </a:defRPr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4"/>
          </p:nvPr>
        </p:nvSpPr>
        <p:spPr>
          <a:xfrm>
            <a:off x="11027834" y="6307139"/>
            <a:ext cx="5545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7F7F7F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</a:lstStyle>
          <a:p>
            <a:pPr>
              <a:defRPr/>
            </a:pPr>
            <a:fld id="{45C2B0A9-8CA3-5345-91E3-DA6A19FF276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5"/>
          </p:nvPr>
        </p:nvSpPr>
        <p:spPr>
          <a:xfrm>
            <a:off x="1919817" y="6307139"/>
            <a:ext cx="1244600" cy="365125"/>
          </a:xfrm>
          <a:prstGeom prst="rect">
            <a:avLst/>
          </a:prstGeom>
        </p:spPr>
        <p:txBody>
          <a:bodyPr anchor="t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ea typeface="+mn-ea"/>
                <a:cs typeface="Helvetica Neue Light"/>
              </a:defRPr>
            </a:lvl1pPr>
          </a:lstStyle>
          <a:p>
            <a:pPr>
              <a:defRPr/>
            </a:pPr>
            <a:r>
              <a:rPr lang="it-IT"/>
              <a:t>gg/mm/</a:t>
            </a:r>
            <a:r>
              <a:rPr lang="it-IT" err="1"/>
              <a:t>aaaa</a:t>
            </a:r>
            <a:endParaRPr lang="it-IT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16"/>
          </p:nvPr>
        </p:nvSpPr>
        <p:spPr>
          <a:xfrm>
            <a:off x="3424767" y="6307139"/>
            <a:ext cx="6900333" cy="365125"/>
          </a:xfrm>
          <a:prstGeom prst="rect">
            <a:avLst/>
          </a:prstGeom>
        </p:spPr>
        <p:txBody>
          <a:bodyPr anchor="t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ea typeface="+mn-ea"/>
                <a:cs typeface="Helvetica Neue Light"/>
              </a:defRPr>
            </a:lvl1pPr>
          </a:lstStyle>
          <a:p>
            <a:pPr>
              <a:defRPr/>
            </a:pPr>
            <a:r>
              <a:rPr lang="it-IT"/>
              <a:t>Nome insegnamento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1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1" descr="unimor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73618" y="6338888"/>
            <a:ext cx="1246716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olo 1"/>
          <p:cNvSpPr>
            <a:spLocks noGrp="1"/>
          </p:cNvSpPr>
          <p:nvPr>
            <p:ph type="title"/>
          </p:nvPr>
        </p:nvSpPr>
        <p:spPr>
          <a:xfrm>
            <a:off x="1920000" y="306000"/>
            <a:ext cx="9561600" cy="514800"/>
          </a:xfrm>
          <a:prstGeom prst="rect">
            <a:avLst/>
          </a:prstGeom>
        </p:spPr>
        <p:txBody>
          <a:bodyPr anchor="ctr" anchorCtr="0"/>
          <a:lstStyle>
            <a:lvl1pPr>
              <a:defRPr b="1" i="0">
                <a:latin typeface="Helvetica Neue"/>
                <a:cs typeface="Helvetica Neue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1920000" y="2394000"/>
            <a:ext cx="8750400" cy="3391200"/>
          </a:xfrm>
          <a:prstGeom prst="rect">
            <a:avLst/>
          </a:prstGeom>
        </p:spPr>
        <p:txBody>
          <a:bodyPr numCol="1" spcCol="360000">
            <a:normAutofit/>
          </a:bodyPr>
          <a:lstStyle>
            <a:lvl1pPr marL="0" indent="0" algn="just">
              <a:buNone/>
              <a:defRPr sz="300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3"/>
          </p:nvPr>
        </p:nvSpPr>
        <p:spPr>
          <a:xfrm>
            <a:off x="1920000" y="842400"/>
            <a:ext cx="9561600" cy="3276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2600" b="0" i="0">
                <a:solidFill>
                  <a:srgbClr val="595959"/>
                </a:solidFill>
                <a:latin typeface="Helvetica Neue Medium"/>
                <a:cs typeface="Helvetica Neue Medium"/>
              </a:defRPr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4"/>
          </p:nvPr>
        </p:nvSpPr>
        <p:spPr>
          <a:xfrm>
            <a:off x="1919817" y="6307139"/>
            <a:ext cx="1244600" cy="365125"/>
          </a:xfrm>
          <a:prstGeom prst="rect">
            <a:avLst/>
          </a:prstGeom>
        </p:spPr>
        <p:txBody>
          <a:bodyPr anchor="t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ea typeface="+mn-ea"/>
                <a:cs typeface="Helvetica Neue Light"/>
              </a:defRPr>
            </a:lvl1pPr>
          </a:lstStyle>
          <a:p>
            <a:pPr>
              <a:defRPr/>
            </a:pPr>
            <a:r>
              <a:rPr lang="it-IT"/>
              <a:t>gg/mm/</a:t>
            </a:r>
            <a:r>
              <a:rPr lang="it-IT" err="1"/>
              <a:t>aaaa</a:t>
            </a:r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5"/>
          </p:nvPr>
        </p:nvSpPr>
        <p:spPr>
          <a:xfrm>
            <a:off x="3424767" y="6307139"/>
            <a:ext cx="6900333" cy="365125"/>
          </a:xfrm>
          <a:prstGeom prst="rect">
            <a:avLst/>
          </a:prstGeom>
        </p:spPr>
        <p:txBody>
          <a:bodyPr anchor="t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ea typeface="+mn-ea"/>
                <a:cs typeface="Helvetica Neue Light"/>
              </a:defRPr>
            </a:lvl1pPr>
          </a:lstStyle>
          <a:p>
            <a:pPr>
              <a:defRPr/>
            </a:pPr>
            <a:r>
              <a:rPr lang="it-IT"/>
              <a:t>Nome insegnamento</a:t>
            </a: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6"/>
          </p:nvPr>
        </p:nvSpPr>
        <p:spPr>
          <a:xfrm>
            <a:off x="11027834" y="6307139"/>
            <a:ext cx="5545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7F7F7F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</a:lstStyle>
          <a:p>
            <a:pPr>
              <a:defRPr/>
            </a:pPr>
            <a:fld id="{F576B07F-0250-3945-8DA7-B34B9346DC0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2 colonne">
  <p:cSld name="1_Contenuto 2 colonn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8"/>
          <p:cNvSpPr txBox="1">
            <a:spLocks noGrp="1"/>
          </p:cNvSpPr>
          <p:nvPr>
            <p:ph type="title"/>
          </p:nvPr>
        </p:nvSpPr>
        <p:spPr>
          <a:xfrm>
            <a:off x="1920001" y="306001"/>
            <a:ext cx="9561599" cy="514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3600"/>
              <a:buFont typeface="Helvetica Neue"/>
              <a:buNone/>
              <a:defRPr sz="3600" b="1" i="0" u="none" strike="noStrike" cap="none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8" name="Google Shape;18;p18"/>
          <p:cNvSpPr txBox="1">
            <a:spLocks noGrp="1"/>
          </p:cNvSpPr>
          <p:nvPr>
            <p:ph type="body" idx="1"/>
          </p:nvPr>
        </p:nvSpPr>
        <p:spPr>
          <a:xfrm>
            <a:off x="1920001" y="2394001"/>
            <a:ext cx="8750399" cy="3391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18"/>
          <p:cNvSpPr txBox="1">
            <a:spLocks noGrp="1"/>
          </p:cNvSpPr>
          <p:nvPr>
            <p:ph type="sldNum" idx="12"/>
          </p:nvPr>
        </p:nvSpPr>
        <p:spPr>
          <a:xfrm>
            <a:off x="11026967" y="6306345"/>
            <a:ext cx="55543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20" name="Google Shape;20;p18"/>
          <p:cNvSpPr txBox="1">
            <a:spLocks noGrp="1"/>
          </p:cNvSpPr>
          <p:nvPr>
            <p:ph type="body" idx="2"/>
          </p:nvPr>
        </p:nvSpPr>
        <p:spPr>
          <a:xfrm>
            <a:off x="1920001" y="842400"/>
            <a:ext cx="9561599" cy="32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595959"/>
              </a:buClr>
              <a:buSzPts val="2600"/>
              <a:buFont typeface="Arial"/>
              <a:buNone/>
              <a:defRPr sz="2600" b="0" i="0" u="none" strike="noStrike" cap="none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1" name="Google Shape;21;p18" descr="unimore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72714" y="6339385"/>
            <a:ext cx="1247996" cy="175104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18"/>
          <p:cNvSpPr txBox="1">
            <a:spLocks noGrp="1"/>
          </p:cNvSpPr>
          <p:nvPr>
            <p:ph type="dt" idx="10"/>
          </p:nvPr>
        </p:nvSpPr>
        <p:spPr>
          <a:xfrm>
            <a:off x="1920001" y="6306345"/>
            <a:ext cx="12438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Helvetica Neue"/>
              <a:buNone/>
              <a:defRPr sz="10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18"/>
          <p:cNvSpPr txBox="1">
            <a:spLocks noGrp="1"/>
          </p:cNvSpPr>
          <p:nvPr>
            <p:ph type="ftr" idx="11"/>
          </p:nvPr>
        </p:nvSpPr>
        <p:spPr>
          <a:xfrm>
            <a:off x="3425099" y="6306345"/>
            <a:ext cx="69002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Helvetica Neue"/>
              <a:buNone/>
              <a:defRPr sz="10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0029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595959"/>
          </a:solidFill>
          <a:latin typeface="+mj-lt"/>
          <a:ea typeface="ＭＳ Ｐゴシック" charset="-128"/>
          <a:cs typeface="ＭＳ Ｐゴシック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Calibri" charset="0"/>
          <a:ea typeface="ＭＳ Ｐゴシック" charset="-128"/>
          <a:cs typeface="ＭＳ Ｐゴシック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Calibri" charset="0"/>
          <a:ea typeface="ＭＳ Ｐゴシック" charset="-128"/>
          <a:cs typeface="ＭＳ Ｐゴシック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Calibri" charset="0"/>
          <a:ea typeface="ＭＳ Ｐゴシック" charset="-128"/>
          <a:cs typeface="ＭＳ Ｐゴシック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s.unimore.it/L/SED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a.mineo@unimore.it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des.unimore.it/site/home/international.html" TargetMode="External"/><Relationship Id="rId5" Type="http://schemas.openxmlformats.org/officeDocument/2006/relationships/hyperlink" Target="mailto:annalisa.altiero@unimore.it" TargetMode="External"/><Relationship Id="rId4" Type="http://schemas.openxmlformats.org/officeDocument/2006/relationships/hyperlink" Target="mailto:rita.bertozzi@unimore.i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CFF0F6-F9A2-4B0E-8695-AB01032039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2478" y="2953013"/>
            <a:ext cx="6636123" cy="1889342"/>
          </a:xfrm>
        </p:spPr>
        <p:txBody>
          <a:bodyPr/>
          <a:lstStyle/>
          <a:p>
            <a:pPr algn="ctr"/>
            <a:r>
              <a:rPr lang="it-IT" sz="3200" dirty="0">
                <a:latin typeface="+mj-lt"/>
              </a:rPr>
              <a:t>UNIMORE ORIENTA: i corsi di studio</a:t>
            </a:r>
            <a:br>
              <a:rPr lang="it-IT" sz="2700" dirty="0">
                <a:latin typeface="+mj-lt"/>
              </a:rPr>
            </a:br>
            <a:br>
              <a:rPr lang="it-IT" sz="2700" dirty="0">
                <a:latin typeface="+mj-lt"/>
              </a:rPr>
            </a:br>
            <a:r>
              <a:rPr lang="it-IT" sz="2700" dirty="0">
                <a:latin typeface="+mj-lt"/>
              </a:rPr>
              <a:t>21 e 29 Febbraio 2024</a:t>
            </a:r>
            <a:endParaRPr lang="it-IT" sz="4050" dirty="0">
              <a:latin typeface="+mj-lt"/>
            </a:endParaRPr>
          </a:p>
        </p:txBody>
      </p:sp>
      <p:sp>
        <p:nvSpPr>
          <p:cNvPr id="3" name="Sottotitolo 6">
            <a:extLst>
              <a:ext uri="{FF2B5EF4-FFF2-40B4-BE49-F238E27FC236}">
                <a16:creationId xmlns:a16="http://schemas.microsoft.com/office/drawing/2014/main" id="{DAA02A89-D342-14CD-7B6E-7D0ED11842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26125" y="4874716"/>
            <a:ext cx="4954191" cy="469800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it-IT" sz="1800" dirty="0"/>
              <a:t>Palazzo Baroni – Reggio Emilia</a:t>
            </a:r>
          </a:p>
        </p:txBody>
      </p:sp>
      <p:sp>
        <p:nvSpPr>
          <p:cNvPr id="4" name="Google Shape;43;p2">
            <a:extLst>
              <a:ext uri="{FF2B5EF4-FFF2-40B4-BE49-F238E27FC236}">
                <a16:creationId xmlns:a16="http://schemas.microsoft.com/office/drawing/2014/main" id="{3E24C20D-E1BB-A3DB-3834-6001ABA97730}"/>
              </a:ext>
            </a:extLst>
          </p:cNvPr>
          <p:cNvSpPr txBox="1"/>
          <p:nvPr/>
        </p:nvSpPr>
        <p:spPr>
          <a:xfrm>
            <a:off x="7735824" y="562124"/>
            <a:ext cx="3950208" cy="46163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olidFill>
                  <a:schemeClr val="lt1"/>
                </a:solidFill>
              </a:rPr>
              <a:t>DIPARTIMENTO DI ECCELLENZA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49784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51"/>
    </mc:Choice>
    <mc:Fallback xmlns="">
      <p:transition spd="slow" advTm="365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FF9079-6777-BE43-831B-837F8BFF3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96" y="306000"/>
            <a:ext cx="10534538" cy="514800"/>
          </a:xfrm>
        </p:spPr>
        <p:txBody>
          <a:bodyPr/>
          <a:lstStyle/>
          <a:p>
            <a:r>
              <a:rPr lang="it-IT" dirty="0"/>
              <a:t>Cosa si studia: il piano di studi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4E01821-8D37-3C44-8058-8A5A1A2416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5C2B0A9-8CA3-5345-91E3-DA6A19FF276B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14DCC59-165F-8347-9ACE-CAF9446EFB3A}"/>
              </a:ext>
            </a:extLst>
          </p:cNvPr>
          <p:cNvSpPr txBox="1"/>
          <p:nvPr/>
        </p:nvSpPr>
        <p:spPr>
          <a:xfrm>
            <a:off x="770021" y="1380866"/>
            <a:ext cx="102578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  <a:t>CURRICULUM </a:t>
            </a:r>
            <a:r>
              <a:rPr lang="it-IT" sz="2000" b="1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  <a:t>«EDUCATORE SOCIO-PEDAGOGICO»</a:t>
            </a:r>
          </a:p>
          <a:p>
            <a:pPr algn="ctr"/>
            <a:endParaRPr lang="it-IT" sz="1200" dirty="0"/>
          </a:p>
          <a:p>
            <a:endParaRPr lang="it-IT" i="1" dirty="0">
              <a:latin typeface="Arial Narrow" panose="020B0604020202020204" pitchFamily="34" charset="0"/>
              <a:ea typeface="Helvetica Neue" panose="02000503000000020004" pitchFamily="2" charset="0"/>
              <a:cs typeface="Arial Narrow" panose="020B0604020202020204" pitchFamily="34" charset="0"/>
            </a:endParaRPr>
          </a:p>
          <a:p>
            <a:r>
              <a:rPr lang="it-IT" sz="2400" i="1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  <a:t>TERZO</a:t>
            </a:r>
            <a:r>
              <a:rPr lang="it-IT" sz="2400" i="1" dirty="0">
                <a:latin typeface="Arial Narrow" panose="020B0604020202020204" pitchFamily="34" charset="0"/>
                <a:cs typeface="Arial Narrow" panose="020B0604020202020204" pitchFamily="34" charset="0"/>
              </a:rPr>
              <a:t>  ANN</a:t>
            </a:r>
            <a:r>
              <a:rPr lang="it-IT" sz="2400" i="1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  <a:t>O</a:t>
            </a:r>
            <a:endParaRPr lang="it-IT" sz="2400" i="1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endParaRPr lang="it-IT" sz="900" dirty="0"/>
          </a:p>
          <a:p>
            <a:endParaRPr lang="it-IT" sz="900" dirty="0"/>
          </a:p>
          <a:p>
            <a:r>
              <a:rPr lang="it-IT" sz="24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- Didattica extra-scolastica </a:t>
            </a:r>
          </a:p>
          <a:p>
            <a:r>
              <a:rPr lang="it-IT" sz="24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- Medicina narrativa </a:t>
            </a:r>
            <a:br>
              <a:rPr lang="it-IT" sz="24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</a:br>
            <a:r>
              <a:rPr lang="it-IT" sz="24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- Storia delle relazioni interreligiose </a:t>
            </a:r>
            <a:br>
              <a:rPr lang="it-IT" sz="24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</a:br>
            <a:r>
              <a:rPr lang="it-IT" sz="24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- Persone, famiglie, società </a:t>
            </a:r>
          </a:p>
          <a:p>
            <a:br>
              <a:rPr lang="it-IT" sz="24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</a:br>
            <a:r>
              <a:rPr lang="it-IT" sz="24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- </a:t>
            </a:r>
            <a:r>
              <a:rPr lang="it-IT" sz="2400" dirty="0">
                <a:solidFill>
                  <a:srgbClr val="FF0000"/>
                </a:solidFill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Tirocinio diretto</a:t>
            </a:r>
            <a:br>
              <a:rPr lang="it-IT" sz="2400" dirty="0">
                <a:solidFill>
                  <a:srgbClr val="FF0000"/>
                </a:solidFill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</a:br>
            <a:r>
              <a:rPr lang="it-IT" sz="2400" dirty="0">
                <a:solidFill>
                  <a:srgbClr val="FF0000"/>
                </a:solidFill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- Prova finale</a:t>
            </a:r>
            <a:endParaRPr lang="it-IT" sz="2400" dirty="0">
              <a:solidFill>
                <a:srgbClr val="FF0000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844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0CD297-7AEA-0E4B-AFD8-ED63DFEEB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325" y="264437"/>
            <a:ext cx="10431379" cy="768293"/>
          </a:xfrm>
        </p:spPr>
        <p:txBody>
          <a:bodyPr/>
          <a:lstStyle/>
          <a:p>
            <a:pPr algn="just"/>
            <a:r>
              <a:rPr lang="it-IT" dirty="0"/>
              <a:t>Quali laboratori?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2A99966-80E0-AC45-86A5-6C97EF86C8B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5C2B0A9-8CA3-5345-91E3-DA6A19FF276B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C532625-FC94-B747-9776-79CD73E86574}"/>
              </a:ext>
            </a:extLst>
          </p:cNvPr>
          <p:cNvSpPr txBox="1"/>
          <p:nvPr/>
        </p:nvSpPr>
        <p:spPr>
          <a:xfrm>
            <a:off x="613610" y="1003362"/>
            <a:ext cx="1032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Ogni laboratorio è di 1 CFU ossia 16 ore</a:t>
            </a:r>
          </a:p>
        </p:txBody>
      </p:sp>
      <p:graphicFrame>
        <p:nvGraphicFramePr>
          <p:cNvPr id="9" name="Diagramma 8">
            <a:extLst>
              <a:ext uri="{FF2B5EF4-FFF2-40B4-BE49-F238E27FC236}">
                <a16:creationId xmlns:a16="http://schemas.microsoft.com/office/drawing/2014/main" id="{730F6990-17D6-EE48-BD7F-D1BBA03656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28764097"/>
              </p:ext>
            </p:extLst>
          </p:nvPr>
        </p:nvGraphicFramePr>
        <p:xfrm>
          <a:off x="613610" y="1496838"/>
          <a:ext cx="10647948" cy="4686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63108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FF9079-6777-BE43-831B-837F8BFF3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358" y="306000"/>
            <a:ext cx="10510476" cy="514800"/>
          </a:xfrm>
        </p:spPr>
        <p:txBody>
          <a:bodyPr/>
          <a:lstStyle/>
          <a:p>
            <a:r>
              <a:rPr lang="it-IT" dirty="0"/>
              <a:t>Tirocinio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4E01821-8D37-3C44-8058-8A5A1A2416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5C2B0A9-8CA3-5345-91E3-DA6A19FF276B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9410696A-DDE8-1350-7F18-747097ADCC4B}"/>
              </a:ext>
            </a:extLst>
          </p:cNvPr>
          <p:cNvSpPr txBox="1"/>
          <p:nvPr/>
        </p:nvSpPr>
        <p:spPr>
          <a:xfrm>
            <a:off x="661737" y="1295311"/>
            <a:ext cx="1036609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/>
              <a:t>Nei Tirocini gli studenti si confrontano e prendono parte alla </a:t>
            </a:r>
            <a:r>
              <a:rPr lang="it-IT" b="1" dirty="0"/>
              <a:t>pratica quotidiana dell’azione educativa</a:t>
            </a:r>
            <a:r>
              <a:rPr lang="it-IT" dirty="0"/>
              <a:t>, con la </a:t>
            </a:r>
            <a:r>
              <a:rPr lang="it-IT" b="1" dirty="0"/>
              <a:t>supervisione di un referente scientifico </a:t>
            </a:r>
            <a:r>
              <a:rPr lang="it-IT" dirty="0"/>
              <a:t>in Università e di un </a:t>
            </a:r>
            <a:r>
              <a:rPr lang="it-IT" b="1" dirty="0"/>
              <a:t>referente presso il contesto educativo </a:t>
            </a:r>
            <a:r>
              <a:rPr lang="it-IT" dirty="0"/>
              <a:t>dove si svolge il tirocinio. 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FF8172BD-B596-C768-1071-45606A57BAF5}"/>
              </a:ext>
            </a:extLst>
          </p:cNvPr>
          <p:cNvSpPr txBox="1"/>
          <p:nvPr/>
        </p:nvSpPr>
        <p:spPr>
          <a:xfrm>
            <a:off x="661737" y="2495640"/>
            <a:ext cx="103660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/>
              <a:t>Il Tirocinio, </a:t>
            </a:r>
            <a:r>
              <a:rPr lang="it-IT" b="1" dirty="0"/>
              <a:t>obbligatorio</a:t>
            </a:r>
            <a:r>
              <a:rPr lang="it-IT" dirty="0"/>
              <a:t>, ha una durata complessiva di </a:t>
            </a:r>
            <a:r>
              <a:rPr lang="it-IT" b="1" dirty="0"/>
              <a:t>400 ore</a:t>
            </a:r>
            <a:r>
              <a:rPr lang="it-IT" dirty="0"/>
              <a:t>, e si articola in due moduli: </a:t>
            </a:r>
          </a:p>
        </p:txBody>
      </p:sp>
      <p:graphicFrame>
        <p:nvGraphicFramePr>
          <p:cNvPr id="13" name="Diagramma 12">
            <a:extLst>
              <a:ext uri="{FF2B5EF4-FFF2-40B4-BE49-F238E27FC236}">
                <a16:creationId xmlns:a16="http://schemas.microsoft.com/office/drawing/2014/main" id="{E92A7871-CBB4-C3E3-C268-9D1DC73020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04958259"/>
              </p:ext>
            </p:extLst>
          </p:nvPr>
        </p:nvGraphicFramePr>
        <p:xfrm>
          <a:off x="818147" y="3204607"/>
          <a:ext cx="10209687" cy="2762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77419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FF9079-6777-BE43-831B-837F8BFF3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580" y="306000"/>
            <a:ext cx="10426254" cy="514800"/>
          </a:xfrm>
        </p:spPr>
        <p:txBody>
          <a:bodyPr/>
          <a:lstStyle/>
          <a:p>
            <a:r>
              <a:rPr lang="it-IT" dirty="0"/>
              <a:t>Altre informazioni: accesso al corso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4E01821-8D37-3C44-8058-8A5A1A2416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5C2B0A9-8CA3-5345-91E3-DA6A19FF276B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14DCC59-165F-8347-9ACE-CAF9446EFB3A}"/>
              </a:ext>
            </a:extLst>
          </p:cNvPr>
          <p:cNvSpPr txBox="1"/>
          <p:nvPr/>
        </p:nvSpPr>
        <p:spPr>
          <a:xfrm>
            <a:off x="601580" y="1332590"/>
            <a:ext cx="1042625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L'accesso al corso di Studi in Scienze dell’educazione per il nido e le professioni socio-pedagogiche è a </a:t>
            </a:r>
            <a:r>
              <a:rPr lang="it-IT" sz="2400" b="1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numero programmato</a:t>
            </a:r>
            <a:r>
              <a:rPr lang="it-IT" sz="24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, con una previsione di circa 410 posti.</a:t>
            </a:r>
          </a:p>
          <a:p>
            <a:pPr algn="just"/>
            <a:endParaRPr lang="it-IT" sz="2400" dirty="0">
              <a:solidFill>
                <a:srgbClr val="FF0000"/>
              </a:solidFill>
              <a:highlight>
                <a:srgbClr val="FFFF00"/>
              </a:highlight>
              <a:latin typeface="Arial Narrow" panose="020B0604020202020204" pitchFamily="34" charset="0"/>
              <a:ea typeface="MS Mincho" panose="02020609040205080304" pitchFamily="49" charset="-128"/>
              <a:cs typeface="Arial Narrow" panose="020B0604020202020204" pitchFamily="34" charset="0"/>
            </a:endParaRPr>
          </a:p>
          <a:p>
            <a:pPr algn="just"/>
            <a:r>
              <a:rPr lang="it-IT" sz="24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Per l'accesso è necessario essere in possesso di un </a:t>
            </a:r>
            <a:r>
              <a:rPr lang="it-IT" sz="2400" b="1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diploma di studio di scuola secondaria</a:t>
            </a:r>
            <a:r>
              <a:rPr lang="it-IT" sz="24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o di altro titolo conseguito all'estero e riconosciuto idoneo.  </a:t>
            </a:r>
          </a:p>
          <a:p>
            <a:pPr algn="just"/>
            <a:endParaRPr lang="it-IT" sz="2400" dirty="0">
              <a:latin typeface="Arial Narrow" panose="020B0604020202020204" pitchFamily="34" charset="0"/>
              <a:ea typeface="MS Mincho" panose="02020609040205080304" pitchFamily="49" charset="-128"/>
              <a:cs typeface="Arial Narrow" panose="020B0604020202020204" pitchFamily="34" charset="0"/>
            </a:endParaRPr>
          </a:p>
          <a:p>
            <a:pPr algn="just"/>
            <a:r>
              <a:rPr lang="it-IT" sz="24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Il Dipartimento, come previsto dalla normativa, organizza un test di valutazione della preparazione iniziale rivolto agli studenti immatricolati. </a:t>
            </a:r>
          </a:p>
          <a:p>
            <a:pPr algn="just"/>
            <a:endParaRPr lang="it-IT" sz="2400" dirty="0">
              <a:latin typeface="Arial Narrow" panose="020B0604020202020204" pitchFamily="34" charset="0"/>
              <a:ea typeface="MS Mincho" panose="02020609040205080304" pitchFamily="49" charset="-128"/>
              <a:cs typeface="Arial Narrow" panose="020B0604020202020204" pitchFamily="34" charset="0"/>
            </a:endParaRPr>
          </a:p>
          <a:p>
            <a:pPr algn="just"/>
            <a:r>
              <a:rPr lang="it-IT" sz="24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Maggiori dettagli saranno indicati e resi noti sul bando di accesso, sul sito generale d’Ateneo e sulla home page del Dipartimento: </a:t>
            </a:r>
            <a:r>
              <a:rPr lang="it-IT" sz="2400" b="1" dirty="0" err="1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www.des.unimore.it</a:t>
            </a:r>
            <a:r>
              <a:rPr lang="it-IT" sz="2400" b="1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84575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FF9079-6777-BE43-831B-837F8BFF3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96" y="306000"/>
            <a:ext cx="9717506" cy="514800"/>
          </a:xfrm>
        </p:spPr>
        <p:txBody>
          <a:bodyPr/>
          <a:lstStyle/>
          <a:p>
            <a:r>
              <a:rPr lang="it-IT" dirty="0"/>
              <a:t>Sbocchi professionali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4E01821-8D37-3C44-8058-8A5A1A2416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5C2B0A9-8CA3-5345-91E3-DA6A19FF276B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  <p:graphicFrame>
        <p:nvGraphicFramePr>
          <p:cNvPr id="3" name="Diagramma 7">
            <a:extLst>
              <a:ext uri="{FF2B5EF4-FFF2-40B4-BE49-F238E27FC236}">
                <a16:creationId xmlns:a16="http://schemas.microsoft.com/office/drawing/2014/main" id="{85AA8EBE-60CA-E51C-8D88-A65960CBF8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2841650"/>
              </p:ext>
            </p:extLst>
          </p:nvPr>
        </p:nvGraphicFramePr>
        <p:xfrm>
          <a:off x="625643" y="1024067"/>
          <a:ext cx="10534538" cy="51194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6727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FF9079-6777-BE43-831B-837F8BFF3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358" y="306000"/>
            <a:ext cx="10510476" cy="514800"/>
          </a:xfrm>
        </p:spPr>
        <p:txBody>
          <a:bodyPr/>
          <a:lstStyle/>
          <a:p>
            <a:r>
              <a:rPr lang="it-IT" dirty="0"/>
              <a:t>Altre informazioni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4E01821-8D37-3C44-8058-8A5A1A2416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5C2B0A9-8CA3-5345-91E3-DA6A19FF276B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14DCC59-165F-8347-9ACE-CAF9446EFB3A}"/>
              </a:ext>
            </a:extLst>
          </p:cNvPr>
          <p:cNvSpPr txBox="1"/>
          <p:nvPr/>
        </p:nvSpPr>
        <p:spPr>
          <a:xfrm>
            <a:off x="517359" y="976210"/>
            <a:ext cx="10510475" cy="5175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Bef>
                <a:spcPts val="2400"/>
              </a:spcBef>
            </a:pPr>
            <a:r>
              <a:rPr lang="it-IT" sz="2400" b="1" kern="0" dirty="0">
                <a:solidFill>
                  <a:srgbClr val="365F91"/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Presidente Corso di Laurea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400" dirty="0"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prof. Antonio </a:t>
            </a:r>
            <a:r>
              <a:rPr lang="it-IT" sz="2400" dirty="0" err="1"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Gariboldi</a:t>
            </a:r>
            <a:r>
              <a:rPr lang="it-IT" sz="2400" dirty="0"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br>
              <a:rPr lang="it-IT" sz="2400" dirty="0"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</a:br>
            <a:r>
              <a:rPr lang="it-IT" sz="2400" dirty="0"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tel. 0522 523651</a:t>
            </a:r>
            <a:br>
              <a:rPr lang="it-IT" sz="2400" dirty="0"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</a:br>
            <a:r>
              <a:rPr lang="it-IT" sz="2400" dirty="0" err="1"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antonio.gariboldi@unimore.it</a:t>
            </a:r>
            <a:endParaRPr lang="it-IT" sz="2400" dirty="0"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2400"/>
              </a:spcBef>
            </a:pPr>
            <a:r>
              <a:rPr lang="it-IT" sz="2400" b="1" kern="0" dirty="0">
                <a:solidFill>
                  <a:srgbClr val="365F91"/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Delegato al Tutorato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400" dirty="0"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prof. Nicola Barbieri</a:t>
            </a:r>
            <a:br>
              <a:rPr lang="it-IT" sz="2400" dirty="0"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</a:br>
            <a:r>
              <a:rPr lang="it-IT" sz="2400" dirty="0"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tel. 0522 523640</a:t>
            </a:r>
            <a:br>
              <a:rPr lang="it-IT" sz="2400" dirty="0"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</a:br>
            <a:r>
              <a:rPr lang="it-IT" sz="2400" dirty="0" err="1"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nicola.barbieri@unimore.it</a:t>
            </a:r>
            <a:endParaRPr lang="it-IT" sz="2400" dirty="0"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2400"/>
              </a:spcBef>
            </a:pPr>
            <a:r>
              <a:rPr lang="it-IT" sz="2400" b="1" kern="0" dirty="0">
                <a:solidFill>
                  <a:srgbClr val="365F91"/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sito web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400" dirty="0"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  <a:hlinkClick r:id="rId2"/>
              </a:rPr>
              <a:t>www.des.unimore.it/L/SED</a:t>
            </a:r>
            <a:endParaRPr lang="it-IT" sz="2400" dirty="0"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141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3"/>
          <p:cNvSpPr txBox="1"/>
          <p:nvPr/>
        </p:nvSpPr>
        <p:spPr>
          <a:xfrm>
            <a:off x="925689" y="2169625"/>
            <a:ext cx="10448164" cy="4180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rPr lang="it-IT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Prof.ssa Roberta Mineo (Delegata all’internazionalizzazione)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rPr lang="it-IT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it-IT" sz="24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roberta.mineo@unimore.it</a:t>
            </a:r>
            <a:r>
              <a:rPr lang="it-IT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)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rPr lang="it-IT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Prof.ssa Rita Bertozzi (</a:t>
            </a:r>
            <a:r>
              <a:rPr lang="it-IT" sz="24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rita.bertozzi@unimore.it</a:t>
            </a:r>
            <a:r>
              <a:rPr lang="it-IT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)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rPr lang="it-IT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Prof.ssa Annalisa Sezzi (</a:t>
            </a:r>
            <a:r>
              <a:rPr lang="it-IT" sz="24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annalisa.sezzi@unimore.it</a:t>
            </a:r>
            <a:r>
              <a:rPr lang="it-IT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)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rPr lang="it-IT" sz="24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http://www.des.unimore.it/site/home/international.html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rPr lang="it-IT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R="0" lvl="0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400"/>
            </a:pPr>
            <a:r>
              <a:rPr lang="it-IT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Scambi internazionali con oltre </a:t>
            </a:r>
            <a:r>
              <a:rPr lang="it-IT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50 sedi (48 dell’area europea e 6 dell’area extra-europea)</a:t>
            </a:r>
            <a:endParaRPr dirty="0"/>
          </a:p>
        </p:txBody>
      </p:sp>
      <p:pic>
        <p:nvPicPr>
          <p:cNvPr id="185" name="Google Shape;185;p1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665154" y="781671"/>
            <a:ext cx="4415611" cy="1223104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13"/>
          <p:cNvSpPr txBox="1">
            <a:spLocks noGrp="1"/>
          </p:cNvSpPr>
          <p:nvPr>
            <p:ph type="title"/>
          </p:nvPr>
        </p:nvSpPr>
        <p:spPr>
          <a:xfrm>
            <a:off x="925689" y="160967"/>
            <a:ext cx="10182578" cy="51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it-IT" sz="2800">
                <a:solidFill>
                  <a:schemeClr val="lt1"/>
                </a:solidFill>
              </a:rPr>
              <a:t>Internazionalizzazione/ERASMUS </a:t>
            </a:r>
            <a:endParaRPr/>
          </a:p>
        </p:txBody>
      </p:sp>
      <p:sp>
        <p:nvSpPr>
          <p:cNvPr id="187" name="Google Shape;187;p13"/>
          <p:cNvSpPr txBox="1"/>
          <p:nvPr/>
        </p:nvSpPr>
        <p:spPr>
          <a:xfrm>
            <a:off x="925689" y="946521"/>
            <a:ext cx="9833651" cy="1170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r>
              <a:rPr lang="it-IT" sz="32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Commissione Erasmus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None/>
            </a:pPr>
            <a:r>
              <a:rPr lang="it-IT" sz="24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Dipartimento di Educazione e Scienze Umane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5"/>
          <p:cNvSpPr>
            <a:spLocks noGrp="1"/>
          </p:cNvSpPr>
          <p:nvPr>
            <p:ph type="ctrTitle"/>
          </p:nvPr>
        </p:nvSpPr>
        <p:spPr bwMode="auto">
          <a:xfrm>
            <a:off x="2428876" y="3013075"/>
            <a:ext cx="7377113" cy="16462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ts val="2000"/>
              </a:lnSpc>
            </a:pPr>
            <a:br>
              <a:rPr lang="it-IT" i="1" dirty="0">
                <a:latin typeface="Helvetica Neue" charset="0"/>
                <a:ea typeface="Helvetica Neue" charset="0"/>
                <a:cs typeface="Helvetica Neue" charset="0"/>
              </a:rPr>
            </a:br>
            <a:endParaRPr lang="it-IT" i="1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4131F60-F863-D94A-B4C2-AA06EAE315F4}"/>
              </a:ext>
            </a:extLst>
          </p:cNvPr>
          <p:cNvSpPr txBox="1"/>
          <p:nvPr/>
        </p:nvSpPr>
        <p:spPr>
          <a:xfrm>
            <a:off x="12704618" y="1066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616D5D4-5C6B-A944-BB0B-089E67900146}"/>
              </a:ext>
            </a:extLst>
          </p:cNvPr>
          <p:cNvSpPr txBox="1"/>
          <p:nvPr/>
        </p:nvSpPr>
        <p:spPr>
          <a:xfrm>
            <a:off x="2428876" y="3013076"/>
            <a:ext cx="7377113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</a:rPr>
              <a:t>Corso di Laurea triennale </a:t>
            </a:r>
          </a:p>
          <a:p>
            <a:pPr algn="ctr"/>
            <a:r>
              <a:rPr lang="it-IT" dirty="0"/>
              <a:t> </a:t>
            </a:r>
          </a:p>
          <a:p>
            <a:pPr algn="ctr"/>
            <a:endParaRPr lang="it-IT" dirty="0"/>
          </a:p>
          <a:p>
            <a:pPr algn="ctr"/>
            <a:r>
              <a:rPr lang="it-IT" sz="2400" dirty="0">
                <a:solidFill>
                  <a:schemeClr val="bg1"/>
                </a:solidFill>
              </a:rPr>
              <a:t>Scienze dell’Educazione </a:t>
            </a:r>
          </a:p>
          <a:p>
            <a:pPr algn="ctr"/>
            <a:r>
              <a:rPr lang="it-IT" sz="2400" dirty="0">
                <a:solidFill>
                  <a:schemeClr val="bg1"/>
                </a:solidFill>
              </a:rPr>
              <a:t>per il Nido e le Professioni Socio Pedagogiche</a:t>
            </a:r>
          </a:p>
        </p:txBody>
      </p:sp>
      <p:sp>
        <p:nvSpPr>
          <p:cNvPr id="7" name="Sottotitolo 6">
            <a:extLst>
              <a:ext uri="{FF2B5EF4-FFF2-40B4-BE49-F238E27FC236}">
                <a16:creationId xmlns:a16="http://schemas.microsoft.com/office/drawing/2014/main" id="{FA0BC06E-4CC2-0640-8166-E59E8F902E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5671042"/>
            <a:ext cx="6605588" cy="6264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dirty="0"/>
              <a:t>21 Febbraio 2024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600" dirty="0"/>
              <a:t>Palazzo Baroni – Reggio Emilia</a:t>
            </a:r>
          </a:p>
        </p:txBody>
      </p:sp>
      <p:sp>
        <p:nvSpPr>
          <p:cNvPr id="3" name="Google Shape;43;p2">
            <a:extLst>
              <a:ext uri="{FF2B5EF4-FFF2-40B4-BE49-F238E27FC236}">
                <a16:creationId xmlns:a16="http://schemas.microsoft.com/office/drawing/2014/main" id="{66BC1346-3978-7D82-7C67-C0577FE4B1CB}"/>
              </a:ext>
            </a:extLst>
          </p:cNvPr>
          <p:cNvSpPr txBox="1"/>
          <p:nvPr/>
        </p:nvSpPr>
        <p:spPr>
          <a:xfrm>
            <a:off x="7827264" y="562124"/>
            <a:ext cx="3858768" cy="46163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olidFill>
                  <a:schemeClr val="lt1"/>
                </a:solidFill>
              </a:rPr>
              <a:t>DIPARTIMENTO DI ECCELLENZA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4E01821-8D37-3C44-8058-8A5A1A2416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5C2B0A9-8CA3-5345-91E3-DA6A19FF276B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AB9672B-ACDD-C541-B01C-014E29F6AED7}"/>
              </a:ext>
            </a:extLst>
          </p:cNvPr>
          <p:cNvSpPr txBox="1"/>
          <p:nvPr/>
        </p:nvSpPr>
        <p:spPr>
          <a:xfrm>
            <a:off x="457199" y="961902"/>
            <a:ext cx="1100889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2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</a:t>
            </a:r>
            <a:r>
              <a:rPr lang="it-IT" sz="3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corso di laurea triennale in  "Scienze dell'educazione per il nido e le professioni socio-pedagogiche"  si propone di formare </a:t>
            </a:r>
          </a:p>
          <a:p>
            <a:pPr algn="just"/>
            <a:endParaRPr lang="it-IT" sz="32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just"/>
            <a:r>
              <a:rPr lang="it-IT" sz="3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una figura di </a:t>
            </a:r>
            <a:r>
              <a:rPr lang="it-IT" sz="32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educatore professionale polivalente</a:t>
            </a:r>
            <a:r>
              <a:rPr lang="it-IT" sz="3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</a:p>
          <a:p>
            <a:pPr algn="just"/>
            <a:endParaRPr lang="it-IT" sz="32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just"/>
            <a:r>
              <a:rPr lang="it-IT" sz="3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 grado di operare in differenti contesti educativi per il sociale rivolti alle età della vita (infanzia, adolescenza, giovani, adulti, anziani).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3979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FF9079-6777-BE43-831B-837F8BFF3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570" y="306000"/>
            <a:ext cx="9782231" cy="514800"/>
          </a:xfrm>
        </p:spPr>
        <p:txBody>
          <a:bodyPr/>
          <a:lstStyle/>
          <a:p>
            <a:r>
              <a:rPr lang="it-IT" sz="3000" dirty="0"/>
              <a:t>Profili professionali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4E01821-8D37-3C44-8058-8A5A1A2416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5C2B0A9-8CA3-5345-91E3-DA6A19FF276B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0946747-47C5-4740-8BD5-7E786141C86B}"/>
              </a:ext>
            </a:extLst>
          </p:cNvPr>
          <p:cNvSpPr txBox="1"/>
          <p:nvPr/>
        </p:nvSpPr>
        <p:spPr>
          <a:xfrm>
            <a:off x="428570" y="1292447"/>
            <a:ext cx="10876547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Educatore nei nidi e nei servizi per l’infanzia</a:t>
            </a:r>
          </a:p>
          <a:p>
            <a:endParaRPr lang="it-IT" b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just"/>
            <a:r>
              <a:rPr lang="it-IT" sz="2000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  <a:t>Il profilo di educatore nei nidi e nei servizi per l'infanzia si colloca in un percorso che forma nell'ambito della pedagogia e delle scienze dell'educazione, per conseguire una professionalità funzionale a lavorare in tali contesti. L’educatore di nido opera nei servizi educativi per l'infanzia che accolgono bambine e bambini dai primi mesi di vita fino a 36 mesi, inseriti nel Sistema integrato di educazione e di istruzione, che sono gestiti sia da soggetti pubblici sia da soggetti privati.</a:t>
            </a:r>
          </a:p>
          <a:p>
            <a:pPr algn="just"/>
            <a:endParaRPr lang="it-IT" sz="2400" dirty="0">
              <a:latin typeface="Arial Narrow" panose="020B0604020202020204" pitchFamily="34" charset="0"/>
              <a:ea typeface="Helvetica Neue" panose="02000503000000020004" pitchFamily="2" charset="0"/>
              <a:cs typeface="Arial Narrow" panose="020B0604020202020204" pitchFamily="34" charset="0"/>
            </a:endParaRPr>
          </a:p>
          <a:p>
            <a:pPr algn="just"/>
            <a:r>
              <a:rPr lang="it-IT" b="1" dirty="0"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Educatore socio-pedagogico</a:t>
            </a:r>
          </a:p>
          <a:p>
            <a:pPr algn="just"/>
            <a:endParaRPr lang="it-IT" sz="1500" dirty="0">
              <a:latin typeface="Arial Narrow" panose="020B0604020202020204" pitchFamily="34" charset="0"/>
              <a:ea typeface="Helvetica Neue" panose="02000503000000020004" pitchFamily="2" charset="0"/>
              <a:cs typeface="Arial Narrow" panose="020B0604020202020204" pitchFamily="34" charset="0"/>
            </a:endParaRPr>
          </a:p>
          <a:p>
            <a:pPr algn="just"/>
            <a:r>
              <a:rPr lang="it-IT" sz="2000" dirty="0">
                <a:latin typeface="Arial Narrow" panose="020B0604020202020204" pitchFamily="34" charset="0"/>
                <a:cs typeface="Arial Narrow" panose="020B0604020202020204" pitchFamily="34" charset="0"/>
              </a:rPr>
              <a:t>Il profilo di educatore professionale socio-pedagogico si colloca in un percorso che forma prevalentemente nell'ambito della pedagogia e delle scienze dell'educazione, per conseguire una professionalità funzionale a lavorare nei molteplici contesti educativi rivolti alle diverse età della vita (infanzia, adolescenza, giovani, adulti e anziani), di tipo extra scolastico e scolastico e caratterizzati da processi e pratiche di prevenzione, educazione e recupero.</a:t>
            </a:r>
            <a:endParaRPr lang="it-IT" sz="2000" dirty="0">
              <a:latin typeface="Arial Narrow" panose="020B0604020202020204" pitchFamily="34" charset="0"/>
              <a:ea typeface="Helvetica Neue" panose="02000503000000020004" pitchFamily="2" charset="0"/>
              <a:cs typeface="Arial Narrow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75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FF9079-6777-BE43-831B-837F8BFF3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6000"/>
            <a:ext cx="10659979" cy="514800"/>
          </a:xfrm>
        </p:spPr>
        <p:txBody>
          <a:bodyPr/>
          <a:lstStyle/>
          <a:p>
            <a:r>
              <a:rPr lang="it-IT" dirty="0"/>
              <a:t>Cosa si studia: il percorso formativo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4E01821-8D37-3C44-8058-8A5A1A2416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5C2B0A9-8CA3-5345-91E3-DA6A19FF276B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88D414A-593C-8C4F-BE0F-B3C88837325B}"/>
              </a:ext>
            </a:extLst>
          </p:cNvPr>
          <p:cNvSpPr txBox="1"/>
          <p:nvPr/>
        </p:nvSpPr>
        <p:spPr>
          <a:xfrm>
            <a:off x="6415751" y="1236325"/>
            <a:ext cx="3587087" cy="89255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it-IT" sz="1400" dirty="0"/>
          </a:p>
          <a:p>
            <a:pPr algn="ctr"/>
            <a:r>
              <a:rPr lang="it-IT" sz="2400" b="1" dirty="0"/>
              <a:t>INSEGNAMENTI</a:t>
            </a:r>
          </a:p>
          <a:p>
            <a:endParaRPr lang="it-IT" sz="14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A453267-D186-904C-82FD-A19429577DB0}"/>
              </a:ext>
            </a:extLst>
          </p:cNvPr>
          <p:cNvSpPr txBox="1"/>
          <p:nvPr/>
        </p:nvSpPr>
        <p:spPr>
          <a:xfrm>
            <a:off x="2081567" y="2982724"/>
            <a:ext cx="3587087" cy="89255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it-IT" sz="1400" dirty="0"/>
          </a:p>
          <a:p>
            <a:pPr algn="ctr"/>
            <a:r>
              <a:rPr lang="it-IT" sz="2400" b="1" dirty="0"/>
              <a:t>LABORATORI</a:t>
            </a:r>
          </a:p>
          <a:p>
            <a:endParaRPr lang="it-IT" sz="14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BB781AE-5010-9C43-A502-3153DCC39E09}"/>
              </a:ext>
            </a:extLst>
          </p:cNvPr>
          <p:cNvSpPr txBox="1"/>
          <p:nvPr/>
        </p:nvSpPr>
        <p:spPr>
          <a:xfrm>
            <a:off x="6415751" y="4783973"/>
            <a:ext cx="3587087" cy="89255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endParaRPr lang="it-IT" sz="1400" dirty="0"/>
          </a:p>
          <a:p>
            <a:pPr algn="ctr"/>
            <a:r>
              <a:rPr lang="it-IT" sz="2400" b="1" dirty="0"/>
              <a:t>TIROCINIO</a:t>
            </a:r>
          </a:p>
          <a:p>
            <a:endParaRPr lang="it-IT" sz="1400" dirty="0"/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3AE6975C-3751-9145-A54B-8A0FF26F9AE0}"/>
              </a:ext>
            </a:extLst>
          </p:cNvPr>
          <p:cNvCxnSpPr>
            <a:stCxn id="6" idx="3"/>
            <a:endCxn id="8" idx="2"/>
          </p:cNvCxnSpPr>
          <p:nvPr/>
        </p:nvCxnSpPr>
        <p:spPr>
          <a:xfrm flipV="1">
            <a:off x="5668654" y="2128878"/>
            <a:ext cx="2540641" cy="1300123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DA45CE7D-4C58-BD46-8E47-F0D493CF0166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5668654" y="3429001"/>
            <a:ext cx="2671783" cy="1354973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BBBEF119-7FBA-D141-B1C7-A8B574911A23}"/>
              </a:ext>
            </a:extLst>
          </p:cNvPr>
          <p:cNvCxnSpPr>
            <a:cxnSpLocks/>
          </p:cNvCxnSpPr>
          <p:nvPr/>
        </p:nvCxnSpPr>
        <p:spPr>
          <a:xfrm flipH="1" flipV="1">
            <a:off x="8209294" y="2175773"/>
            <a:ext cx="131143" cy="255335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8178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FF9079-6777-BE43-831B-837F8BFF3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48" y="306000"/>
            <a:ext cx="10438286" cy="514800"/>
          </a:xfrm>
        </p:spPr>
        <p:txBody>
          <a:bodyPr/>
          <a:lstStyle/>
          <a:p>
            <a:r>
              <a:rPr lang="it-IT" dirty="0"/>
              <a:t>Cosa si studia: il piano di studi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4E01821-8D37-3C44-8058-8A5A1A2416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5C2B0A9-8CA3-5345-91E3-DA6A19FF276B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B4FCA4A-9629-4849-8B56-D77D4093EB85}"/>
              </a:ext>
            </a:extLst>
          </p:cNvPr>
          <p:cNvSpPr txBox="1"/>
          <p:nvPr/>
        </p:nvSpPr>
        <p:spPr>
          <a:xfrm>
            <a:off x="589548" y="1363367"/>
            <a:ext cx="1043828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  <a:t>PRIMO ANNO - COMUNE</a:t>
            </a:r>
          </a:p>
          <a:p>
            <a:endParaRPr lang="it-IT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br>
              <a:rPr lang="it-IT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it-IT" sz="2400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  <a:t>- Pedagogia generale e sociale </a:t>
            </a:r>
            <a:br>
              <a:rPr lang="it-IT" sz="2400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</a:br>
            <a:r>
              <a:rPr lang="it-IT" sz="2400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  <a:t>- Storia dell’educazione  </a:t>
            </a:r>
            <a:br>
              <a:rPr lang="it-IT" sz="2400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</a:br>
            <a:r>
              <a:rPr lang="it-IT" sz="2400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  <a:t>- Metodologia della ricerca educativa con contenuti specifici per la prima infanzia</a:t>
            </a:r>
            <a:br>
              <a:rPr lang="it-IT" sz="2400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</a:br>
            <a:r>
              <a:rPr lang="it-IT" sz="2400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  <a:t>- Pedagogia interculturale</a:t>
            </a:r>
            <a:br>
              <a:rPr lang="it-IT" sz="2400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</a:br>
            <a:r>
              <a:rPr lang="it-IT" sz="2400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  <a:t>- Psicologia generale con contenuti specifici per la prima infanzia </a:t>
            </a:r>
          </a:p>
          <a:p>
            <a:r>
              <a:rPr lang="it-IT" sz="2400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  <a:t>- Storia contemporanea</a:t>
            </a:r>
          </a:p>
          <a:p>
            <a:r>
              <a:rPr lang="it-IT" sz="2400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  <a:t>- Estetica filosofica </a:t>
            </a:r>
            <a:br>
              <a:rPr lang="it-IT" sz="2400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</a:br>
            <a:r>
              <a:rPr lang="it-IT" sz="2400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  <a:t>- Idoneità di lingua inglese </a:t>
            </a:r>
          </a:p>
          <a:p>
            <a:r>
              <a:rPr lang="it-IT" sz="2400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  <a:t>- Informatica</a:t>
            </a:r>
          </a:p>
        </p:txBody>
      </p:sp>
    </p:spTree>
    <p:extLst>
      <p:ext uri="{BB962C8B-B14F-4D97-AF65-F5344CB8AC3E}">
        <p14:creationId xmlns:p14="http://schemas.microsoft.com/office/powerpoint/2010/main" val="4032116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FF9079-6777-BE43-831B-837F8BFF3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6000"/>
            <a:ext cx="10570634" cy="514800"/>
          </a:xfrm>
        </p:spPr>
        <p:txBody>
          <a:bodyPr/>
          <a:lstStyle/>
          <a:p>
            <a:r>
              <a:rPr lang="it-IT" dirty="0"/>
              <a:t>Cosa si studia: il piano di studi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4E01821-8D37-3C44-8058-8A5A1A2416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5C2B0A9-8CA3-5345-91E3-DA6A19FF276B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14DCC59-165F-8347-9ACE-CAF9446EFB3A}"/>
              </a:ext>
            </a:extLst>
          </p:cNvPr>
          <p:cNvSpPr txBox="1"/>
          <p:nvPr/>
        </p:nvSpPr>
        <p:spPr>
          <a:xfrm>
            <a:off x="457200" y="1224867"/>
            <a:ext cx="1081638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  <a:t>CURRICULUM </a:t>
            </a:r>
            <a:r>
              <a:rPr lang="it-IT" sz="2000" b="1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  <a:t>«EDUCATORE NEI NIDI E NEI SERVIZI PER L’INFANZIA»</a:t>
            </a:r>
          </a:p>
          <a:p>
            <a:endParaRPr lang="it-IT" dirty="0"/>
          </a:p>
          <a:p>
            <a:r>
              <a:rPr lang="it-IT" i="1" dirty="0">
                <a:latin typeface="Arial Narrow" panose="020B0604020202020204" pitchFamily="34" charset="0"/>
                <a:cs typeface="Arial Narrow" panose="020B0604020202020204" pitchFamily="34" charset="0"/>
              </a:rPr>
              <a:t>SEC</a:t>
            </a:r>
            <a:r>
              <a:rPr lang="it-IT" i="1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  <a:t>O</a:t>
            </a:r>
            <a:r>
              <a:rPr lang="it-IT" i="1" dirty="0">
                <a:latin typeface="Arial Narrow" panose="020B0604020202020204" pitchFamily="34" charset="0"/>
                <a:cs typeface="Arial Narrow" panose="020B0604020202020204" pitchFamily="34" charset="0"/>
              </a:rPr>
              <a:t>ND</a:t>
            </a:r>
            <a:r>
              <a:rPr lang="it-IT" i="1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  <a:t>O</a:t>
            </a:r>
            <a:r>
              <a:rPr lang="it-IT" i="1" dirty="0">
                <a:latin typeface="Arial Narrow" panose="020B0604020202020204" pitchFamily="34" charset="0"/>
                <a:cs typeface="Arial Narrow" panose="020B0604020202020204" pitchFamily="34" charset="0"/>
              </a:rPr>
              <a:t>  ANN</a:t>
            </a:r>
            <a:r>
              <a:rPr lang="it-IT" i="1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  <a:t>O</a:t>
            </a:r>
            <a:endParaRPr lang="it-IT" i="1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endParaRPr lang="it-IT" dirty="0"/>
          </a:p>
          <a:p>
            <a:r>
              <a:rPr lang="it-IT" sz="20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- L’approccio educativo di Reggio Emilia nei servizi per l’infanzia </a:t>
            </a:r>
            <a:br>
              <a:rPr lang="it-IT" sz="20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</a:br>
            <a:r>
              <a:rPr lang="it-IT" sz="20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- Psicologia dello sviluppo e dell’educazione nella prima infanzia </a:t>
            </a:r>
          </a:p>
          <a:p>
            <a:r>
              <a:rPr lang="it-IT" sz="20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- Psicologia dell’handicap e della riabilitazione con contenuti specifici per la prima infanzia</a:t>
            </a:r>
            <a:br>
              <a:rPr lang="it-IT" sz="20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</a:br>
            <a:r>
              <a:rPr lang="it-IT" sz="20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- Didattica e pedagogia speciale</a:t>
            </a:r>
            <a:br>
              <a:rPr lang="it-IT" sz="20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</a:br>
            <a:r>
              <a:rPr lang="it-IT" sz="20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- Sociologia generale </a:t>
            </a:r>
            <a:br>
              <a:rPr lang="it-IT" sz="20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</a:br>
            <a:r>
              <a:rPr lang="it-IT" sz="20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- Teoria e didattica dei media digitali   </a:t>
            </a:r>
            <a:br>
              <a:rPr lang="it-IT" sz="20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</a:br>
            <a:r>
              <a:rPr lang="it-IT" sz="20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- Diritto delle relazioni familiari </a:t>
            </a:r>
            <a:br>
              <a:rPr lang="it-IT" sz="20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</a:br>
            <a:r>
              <a:rPr lang="it-IT" sz="20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- Etica e antropologia delle relazioni </a:t>
            </a:r>
            <a:br>
              <a:rPr lang="it-IT" sz="20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</a:br>
            <a:r>
              <a:rPr lang="it-IT" sz="20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- Sociologia dell’educazione e della prima infanzia </a:t>
            </a:r>
            <a:br>
              <a:rPr lang="it-IT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it-IT" dirty="0">
                <a:solidFill>
                  <a:srgbClr val="FF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</a:t>
            </a:r>
            <a:r>
              <a:rPr lang="it-IT" sz="2000" dirty="0">
                <a:solidFill>
                  <a:srgbClr val="FF0000"/>
                </a:solidFill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Attività a scelta (12 CFU)</a:t>
            </a:r>
            <a:br>
              <a:rPr lang="it-IT" sz="2000" dirty="0">
                <a:solidFill>
                  <a:srgbClr val="FF0000"/>
                </a:solidFill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</a:br>
            <a:r>
              <a:rPr lang="it-IT" sz="2000" dirty="0">
                <a:solidFill>
                  <a:srgbClr val="FF0000"/>
                </a:solidFill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- Tirocinio orientativo </a:t>
            </a:r>
            <a:endParaRPr lang="it-IT" sz="2000" dirty="0">
              <a:solidFill>
                <a:srgbClr val="FF0000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660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FF9079-6777-BE43-831B-837F8BFF3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389" y="306000"/>
            <a:ext cx="10768263" cy="514800"/>
          </a:xfrm>
        </p:spPr>
        <p:txBody>
          <a:bodyPr/>
          <a:lstStyle/>
          <a:p>
            <a:r>
              <a:rPr lang="it-IT" dirty="0"/>
              <a:t>Cosa si studia: il piano di studi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4E01821-8D37-3C44-8058-8A5A1A2416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5C2B0A9-8CA3-5345-91E3-DA6A19FF276B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14DCC59-165F-8347-9ACE-CAF9446EFB3A}"/>
              </a:ext>
            </a:extLst>
          </p:cNvPr>
          <p:cNvSpPr txBox="1"/>
          <p:nvPr/>
        </p:nvSpPr>
        <p:spPr>
          <a:xfrm>
            <a:off x="529389" y="1301812"/>
            <a:ext cx="1076826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  <a:t>CURRICULUM </a:t>
            </a:r>
            <a:r>
              <a:rPr lang="it-IT" sz="2000" b="1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  <a:t>«EDUCATORE NEI NIDI E NEI SERVIZI PER L’INFANZIA»</a:t>
            </a:r>
          </a:p>
          <a:p>
            <a:endParaRPr lang="it-IT" dirty="0"/>
          </a:p>
          <a:p>
            <a:endParaRPr lang="it-IT" dirty="0"/>
          </a:p>
          <a:p>
            <a:r>
              <a:rPr lang="it-IT" i="1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  <a:t>TERZO</a:t>
            </a:r>
            <a:r>
              <a:rPr lang="it-IT" i="1" dirty="0">
                <a:latin typeface="Arial Narrow" panose="020B0604020202020204" pitchFamily="34" charset="0"/>
                <a:cs typeface="Arial Narrow" panose="020B0604020202020204" pitchFamily="34" charset="0"/>
              </a:rPr>
              <a:t>  ANN</a:t>
            </a:r>
            <a:r>
              <a:rPr lang="it-IT" i="1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  <a:t>O</a:t>
            </a:r>
            <a:endParaRPr lang="it-IT" i="1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endParaRPr lang="it-IT" dirty="0"/>
          </a:p>
          <a:p>
            <a:pPr marL="342900" indent="-342900">
              <a:buFontTx/>
              <a:buChar char="-"/>
            </a:pPr>
            <a:r>
              <a:rPr lang="it-IT" sz="24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Storia e legislazione dei servizi educativi per la prima infanzia </a:t>
            </a:r>
            <a:br>
              <a:rPr lang="it-IT" sz="24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</a:br>
            <a:r>
              <a:rPr lang="it-IT" sz="24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- Processi e dinamiche di gruppo </a:t>
            </a:r>
            <a:br>
              <a:rPr lang="it-IT" sz="24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</a:br>
            <a:r>
              <a:rPr lang="it-IT" sz="24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- Pedagogia della prima infanzia e della famiglia </a:t>
            </a:r>
            <a:br>
              <a:rPr lang="it-IT" sz="24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</a:br>
            <a:r>
              <a:rPr lang="it-IT" sz="24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- Progettazione e valutazione dei contesti educativi per la prima infanzia   - </a:t>
            </a:r>
          </a:p>
          <a:p>
            <a:r>
              <a:rPr lang="it-IT" sz="24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      Metodologia del gioco e della creatività per la prima infanzia </a:t>
            </a:r>
          </a:p>
          <a:p>
            <a:br>
              <a:rPr lang="it-IT" sz="24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</a:br>
            <a:r>
              <a:rPr lang="it-IT" sz="24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- </a:t>
            </a:r>
            <a:r>
              <a:rPr lang="it-IT" sz="2400" dirty="0">
                <a:solidFill>
                  <a:srgbClr val="FF0000"/>
                </a:solidFill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Tirocinio diretto</a:t>
            </a:r>
            <a:br>
              <a:rPr lang="it-IT" sz="2400" dirty="0">
                <a:solidFill>
                  <a:srgbClr val="FF0000"/>
                </a:solidFill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</a:br>
            <a:r>
              <a:rPr lang="it-IT" sz="2400" dirty="0">
                <a:solidFill>
                  <a:srgbClr val="FF0000"/>
                </a:solidFill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- Prova finale </a:t>
            </a:r>
            <a:endParaRPr lang="it-IT" sz="2400" dirty="0">
              <a:solidFill>
                <a:srgbClr val="FF0000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973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FF9079-6777-BE43-831B-837F8BFF3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612" y="306000"/>
            <a:ext cx="10414222" cy="514800"/>
          </a:xfrm>
        </p:spPr>
        <p:txBody>
          <a:bodyPr/>
          <a:lstStyle/>
          <a:p>
            <a:r>
              <a:rPr lang="it-IT" dirty="0"/>
              <a:t>Cosa si studia: il piano di studi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4E01821-8D37-3C44-8058-8A5A1A2416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5C2B0A9-8CA3-5345-91E3-DA6A19FF276B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14DCC59-165F-8347-9ACE-CAF9446EFB3A}"/>
              </a:ext>
            </a:extLst>
          </p:cNvPr>
          <p:cNvSpPr txBox="1"/>
          <p:nvPr/>
        </p:nvSpPr>
        <p:spPr>
          <a:xfrm>
            <a:off x="613612" y="1186395"/>
            <a:ext cx="10623882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  <a:t>CURRICULUM </a:t>
            </a:r>
            <a:r>
              <a:rPr lang="it-IT" sz="2000" b="1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  <a:t>«EDUCATORE SOCIO-PEDAGOGICO»</a:t>
            </a:r>
          </a:p>
          <a:p>
            <a:pPr algn="ctr"/>
            <a:endParaRPr lang="it-IT" sz="1200" dirty="0"/>
          </a:p>
          <a:p>
            <a:r>
              <a:rPr lang="it-IT" i="1" dirty="0">
                <a:latin typeface="Arial Narrow" panose="020B0604020202020204" pitchFamily="34" charset="0"/>
                <a:cs typeface="Arial Narrow" panose="020B0604020202020204" pitchFamily="34" charset="0"/>
              </a:rPr>
              <a:t>SEC</a:t>
            </a:r>
            <a:r>
              <a:rPr lang="it-IT" i="1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  <a:t>O</a:t>
            </a:r>
            <a:r>
              <a:rPr lang="it-IT" i="1" dirty="0">
                <a:latin typeface="Arial Narrow" panose="020B0604020202020204" pitchFamily="34" charset="0"/>
                <a:cs typeface="Arial Narrow" panose="020B0604020202020204" pitchFamily="34" charset="0"/>
              </a:rPr>
              <a:t>ND</a:t>
            </a:r>
            <a:r>
              <a:rPr lang="it-IT" i="1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  <a:t>O</a:t>
            </a:r>
            <a:r>
              <a:rPr lang="it-IT" i="1" dirty="0">
                <a:latin typeface="Arial Narrow" panose="020B0604020202020204" pitchFamily="34" charset="0"/>
                <a:cs typeface="Arial Narrow" panose="020B0604020202020204" pitchFamily="34" charset="0"/>
              </a:rPr>
              <a:t>  ANN</a:t>
            </a:r>
            <a:r>
              <a:rPr lang="it-IT" i="1" dirty="0">
                <a:latin typeface="Arial Narrow" panose="020B0604020202020204" pitchFamily="34" charset="0"/>
                <a:ea typeface="Helvetica Neue" panose="02000503000000020004" pitchFamily="2" charset="0"/>
                <a:cs typeface="Arial Narrow" panose="020B0604020202020204" pitchFamily="34" charset="0"/>
              </a:rPr>
              <a:t>O</a:t>
            </a:r>
            <a:endParaRPr lang="it-IT" i="1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endParaRPr lang="it-IT" sz="900" dirty="0"/>
          </a:p>
          <a:p>
            <a:r>
              <a:rPr lang="it-IT" sz="20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-Pedagogia speciale e dell’inclusione </a:t>
            </a:r>
            <a:br>
              <a:rPr lang="it-IT" sz="20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</a:br>
            <a:r>
              <a:rPr lang="it-IT" sz="20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- </a:t>
            </a:r>
            <a:r>
              <a:rPr lang="it-IT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Psicologia dell’handicap e della riabilitazione con contenuti specifici per la prima infanzia</a:t>
            </a:r>
            <a:r>
              <a:rPr lang="it-IT" sz="20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Psicologia sociale e dei gruppi </a:t>
            </a:r>
            <a:br>
              <a:rPr lang="it-IT" sz="20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</a:br>
            <a:r>
              <a:rPr lang="it-IT" sz="20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- Filosofia dei diritti umani </a:t>
            </a:r>
            <a:br>
              <a:rPr lang="it-IT" sz="20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</a:br>
            <a:r>
              <a:rPr lang="it-IT" sz="20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- Sociologia generale </a:t>
            </a:r>
            <a:br>
              <a:rPr lang="it-IT" sz="20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</a:br>
            <a:r>
              <a:rPr lang="it-IT" sz="20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- </a:t>
            </a:r>
            <a:r>
              <a:rPr lang="it-IT" sz="2000" dirty="0" err="1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Videostoria</a:t>
            </a:r>
            <a:r>
              <a:rPr lang="it-IT" sz="20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</a:t>
            </a:r>
          </a:p>
          <a:p>
            <a:r>
              <a:rPr lang="it-IT" sz="20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- Sociologia dell’educazione e della prima infanzia </a:t>
            </a:r>
            <a:br>
              <a:rPr lang="it-IT" sz="20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</a:br>
            <a:r>
              <a:rPr lang="it-IT" sz="20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- Criminologia</a:t>
            </a:r>
            <a:br>
              <a:rPr lang="it-IT" sz="20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</a:br>
            <a:r>
              <a:rPr lang="it-IT" sz="20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- </a:t>
            </a:r>
            <a:r>
              <a:rPr lang="it-IT" sz="2000" dirty="0">
                <a:highlight>
                  <a:srgbClr val="FFFF00"/>
                </a:highlight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Linguistica </a:t>
            </a:r>
            <a:r>
              <a:rPr lang="it-IT" sz="2000" dirty="0" err="1">
                <a:highlight>
                  <a:srgbClr val="FFFF00"/>
                </a:highlight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acquisizionale</a:t>
            </a:r>
            <a:r>
              <a:rPr lang="it-IT" sz="2000" dirty="0">
                <a:highlight>
                  <a:srgbClr val="FFFF00"/>
                </a:highlight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e Glottodidattica  </a:t>
            </a:r>
            <a:br>
              <a:rPr lang="it-IT" sz="2000" dirty="0">
                <a:highlight>
                  <a:srgbClr val="FFFF00"/>
                </a:highlight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</a:br>
            <a:r>
              <a:rPr lang="it-IT" sz="2000" dirty="0">
                <a:highlight>
                  <a:srgbClr val="FFFF00"/>
                </a:highlight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oppure in alternativa:</a:t>
            </a:r>
            <a:br>
              <a:rPr lang="it-IT" sz="2000" dirty="0">
                <a:highlight>
                  <a:srgbClr val="FFFF00"/>
                </a:highlight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</a:br>
            <a:r>
              <a:rPr lang="it-IT" sz="2000" dirty="0">
                <a:highlight>
                  <a:srgbClr val="FFFF00"/>
                </a:highlight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Teoria e didattica dei media digitali </a:t>
            </a:r>
            <a:br>
              <a:rPr lang="it-IT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</a:br>
            <a:r>
              <a:rPr lang="it-IT" dirty="0">
                <a:solidFill>
                  <a:srgbClr val="FF0000"/>
                </a:solidFill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- </a:t>
            </a:r>
            <a:r>
              <a:rPr lang="it-IT" sz="2000" dirty="0">
                <a:solidFill>
                  <a:srgbClr val="FF0000"/>
                </a:solidFill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Attività a scelta (12 CFU)</a:t>
            </a:r>
            <a:br>
              <a:rPr lang="it-IT" sz="2000" dirty="0">
                <a:solidFill>
                  <a:srgbClr val="FF0000"/>
                </a:solidFill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</a:br>
            <a:r>
              <a:rPr lang="it-IT" sz="2000" dirty="0">
                <a:solidFill>
                  <a:srgbClr val="FF0000"/>
                </a:solidFill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- Tirocinio orientativo </a:t>
            </a:r>
            <a:endParaRPr lang="it-IT" sz="2000" dirty="0">
              <a:solidFill>
                <a:srgbClr val="FF0000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5088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>
              <a:lumMod val="75000"/>
            </a:schemeClr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11476</TotalTime>
  <Words>1246</Words>
  <Application>Microsoft Macintosh PowerPoint</Application>
  <PresentationFormat>Widescreen</PresentationFormat>
  <Paragraphs>157</Paragraphs>
  <Slides>16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6" baseType="lpstr">
      <vt:lpstr>Arial</vt:lpstr>
      <vt:lpstr>Arial Narrow</vt:lpstr>
      <vt:lpstr>Calibri</vt:lpstr>
      <vt:lpstr>Cambria</vt:lpstr>
      <vt:lpstr>Helvetica Neue</vt:lpstr>
      <vt:lpstr>Helvetica Neue Condensed</vt:lpstr>
      <vt:lpstr>Helvetica Neue Light</vt:lpstr>
      <vt:lpstr>Helvetica Neue LT Std 55 Roman</vt:lpstr>
      <vt:lpstr>Helvetica Neue Medium</vt:lpstr>
      <vt:lpstr>Tema di Office</vt:lpstr>
      <vt:lpstr>UNIMORE ORIENTA: i corsi di studio  21 e 29 Febbraio 2024</vt:lpstr>
      <vt:lpstr> </vt:lpstr>
      <vt:lpstr>Presentazione standard di PowerPoint</vt:lpstr>
      <vt:lpstr>Profili professionali</vt:lpstr>
      <vt:lpstr>Cosa si studia: il percorso formativo</vt:lpstr>
      <vt:lpstr>Cosa si studia: il piano di studi</vt:lpstr>
      <vt:lpstr>Cosa si studia: il piano di studi</vt:lpstr>
      <vt:lpstr>Cosa si studia: il piano di studi</vt:lpstr>
      <vt:lpstr>Cosa si studia: il piano di studi</vt:lpstr>
      <vt:lpstr>Cosa si studia: il piano di studi</vt:lpstr>
      <vt:lpstr>Quali laboratori?</vt:lpstr>
      <vt:lpstr>Tirocinio</vt:lpstr>
      <vt:lpstr>Altre informazioni: accesso al corso</vt:lpstr>
      <vt:lpstr>Sbocchi professionali</vt:lpstr>
      <vt:lpstr>Altre informazioni</vt:lpstr>
      <vt:lpstr>Internazionalizzazione/ERASMUS </vt:lpstr>
    </vt:vector>
  </TitlesOfParts>
  <Company>MORE-service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Luca Gasparini</dc:creator>
  <cp:lastModifiedBy>FEDERICO RUOZZI</cp:lastModifiedBy>
  <cp:revision>359</cp:revision>
  <cp:lastPrinted>2017-08-16T09:45:27Z</cp:lastPrinted>
  <dcterms:created xsi:type="dcterms:W3CDTF">2021-09-28T12:50:00Z</dcterms:created>
  <dcterms:modified xsi:type="dcterms:W3CDTF">2024-03-07T11:40:21Z</dcterms:modified>
</cp:coreProperties>
</file>