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87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1" r:id="rId14"/>
    <p:sldId id="273" r:id="rId15"/>
    <p:sldId id="274" r:id="rId16"/>
    <p:sldId id="275" r:id="rId17"/>
    <p:sldId id="276" r:id="rId18"/>
  </p:sldIdLst>
  <p:sldSz cx="12192000" cy="6858000"/>
  <p:notesSz cx="6858000" cy="9144000"/>
  <p:defaultTextStyle>
    <a:defPPr>
      <a:defRPr lang="it-IT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tonella PUGNAGHI" initials="AP" lastIdx="1" clrIdx="0">
    <p:extLst>
      <p:ext uri="{19B8F6BF-5375-455C-9EA6-DF929625EA0E}">
        <p15:presenceInfo xmlns:p15="http://schemas.microsoft.com/office/powerpoint/2012/main" userId="S::apugnagh@unimore.it::0c50ff38-0966-4da5-9b24-f90907ecdd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FFFF00"/>
    <a:srgbClr val="800000"/>
    <a:srgbClr val="FF6666"/>
    <a:srgbClr val="0080FF"/>
    <a:srgbClr val="FF0000"/>
    <a:srgbClr val="800040"/>
    <a:srgbClr val="CD55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Stile chiaro 3 - Color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37"/>
    <p:restoredTop sz="94490"/>
  </p:normalViewPr>
  <p:slideViewPr>
    <p:cSldViewPr snapToGrid="0" snapToObjects="1">
      <p:cViewPr varScale="1">
        <p:scale>
          <a:sx n="121" d="100"/>
          <a:sy n="121" d="100"/>
        </p:scale>
        <p:origin x="600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DEB6E28-0CF1-F34E-993B-92F782C87DE1}" type="datetime1">
              <a:rPr lang="it-IT"/>
              <a:pPr>
                <a:defRPr/>
              </a:pPr>
              <a:t>08/03/24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7C78025-45E8-3643-83DD-7C3D6AA2F47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0031871-6E56-3244-ABB1-C9C90CDA9876}" type="datetime1">
              <a:rPr lang="it-IT"/>
              <a:pPr>
                <a:defRPr/>
              </a:pPr>
              <a:t>08/03/24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C3FD243-854E-EC42-8555-4FA31B02C6C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UNIMORE ORIENTA</a:t>
            </a:r>
            <a:r>
              <a:rPr lang="cs-CZ" baseline="0" dirty="0"/>
              <a:t> 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fld id="{00000000-1234-1234-1234-123412341234}" type="slidenum">
              <a:rPr kumimoji="0" lang="it-IT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90234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bad4a143e3_1_1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122" name="Google Shape;122;g2bad4a143e3_1_1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bad4a143e3_1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129" name="Google Shape;129;g2bad4a143e3_1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bad4a143e3_1_1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136" name="Google Shape;136;g2bad4a143e3_1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166" name="Google Shape;166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2bad4a143e3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2bad4a143e3_0_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g2bad4a143e3_0_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it-IT"/>
              <a:t>15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1" name="Google Shape;181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2" name="Google Shape;182;p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16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0" name="Google Shape;190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50">
                <a:solidFill>
                  <a:srgbClr val="4D5156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Viale Timavo, 93 - 42121 Reggio Emilia</a:t>
            </a:r>
            <a:endParaRPr/>
          </a:p>
        </p:txBody>
      </p:sp>
      <p:sp>
        <p:nvSpPr>
          <p:cNvPr id="191" name="Google Shape;191;p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17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6" name="Google Shape;46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53" name="Google Shape;5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bad4a143e3_1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59" name="Google Shape;59;g2bad4a143e3_1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2bad4a143e3_1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79" name="Google Shape;79;g2bad4a143e3_1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bad4a143e3_1_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86" name="Google Shape;86;g2bad4a143e3_1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bad4a143e3_1_5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g2bad4a143e3_1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 userDrawn="1"/>
        </p:nvSpPr>
        <p:spPr>
          <a:xfrm>
            <a:off x="632885" y="2493963"/>
            <a:ext cx="10974916" cy="4013200"/>
          </a:xfrm>
          <a:prstGeom prst="rect">
            <a:avLst/>
          </a:prstGeom>
          <a:solidFill>
            <a:srgbClr val="EB301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pic>
        <p:nvPicPr>
          <p:cNvPr id="5" name="Immagine 2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773768" y="176213"/>
            <a:ext cx="6593417" cy="321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920000" y="2988000"/>
            <a:ext cx="8534400" cy="2501320"/>
          </a:xfrm>
          <a:prstGeom prst="rect">
            <a:avLst/>
          </a:prstGeom>
          <a:ln>
            <a:noFill/>
          </a:ln>
        </p:spPr>
        <p:txBody>
          <a:bodyPr anchor="t" anchorCtr="0"/>
          <a:lstStyle>
            <a:lvl1pPr>
              <a:lnSpc>
                <a:spcPts val="4480"/>
              </a:lnSpc>
              <a:defRPr sz="2800" b="1" i="0" baseline="0">
                <a:solidFill>
                  <a:schemeClr val="bg1"/>
                </a:solidFill>
                <a:latin typeface="Helvetica Neue"/>
                <a:cs typeface="Helvetica Neue"/>
              </a:defRPr>
            </a:lvl1pPr>
          </a:lstStyle>
          <a:p>
            <a:r>
              <a:rPr lang="it-IT"/>
              <a:t>Fare clic per modificare stile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20000" y="5664511"/>
            <a:ext cx="8534400" cy="626400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ts val="3120"/>
              </a:lnSpc>
              <a:buNone/>
              <a:defRPr sz="2000" baseline="0">
                <a:solidFill>
                  <a:srgbClr val="FFFFFF"/>
                </a:solidFill>
                <a:latin typeface="Helvetica Neue LT Std 55 Roman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 2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1" descr="unimore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73618" y="6338888"/>
            <a:ext cx="1246716" cy="17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20000" y="306000"/>
            <a:ext cx="9561600" cy="514800"/>
          </a:xfrm>
          <a:prstGeom prst="rect">
            <a:avLst/>
          </a:prstGeom>
        </p:spPr>
        <p:txBody>
          <a:bodyPr anchor="ctr" anchorCtr="0"/>
          <a:lstStyle>
            <a:lvl1pPr>
              <a:defRPr b="1" i="0">
                <a:latin typeface="Helvetica Neue"/>
                <a:cs typeface="Helvetica Neue"/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20000" y="2394000"/>
            <a:ext cx="8750400" cy="3391200"/>
          </a:xfrm>
          <a:prstGeom prst="rect">
            <a:avLst/>
          </a:prstGeom>
        </p:spPr>
        <p:txBody>
          <a:bodyPr numCol="2" spcCol="360000">
            <a:normAutofit/>
          </a:bodyPr>
          <a:lstStyle>
            <a:lvl1pPr marL="0" indent="0" algn="just">
              <a:buNone/>
              <a:defRPr sz="3000">
                <a:solidFill>
                  <a:schemeClr val="tx1">
                    <a:lumMod val="50000"/>
                    <a:lumOff val="50000"/>
                  </a:schemeClr>
                </a:solidFill>
                <a:latin typeface="Helvetica Neue"/>
                <a:cs typeface="Helvetica Neue"/>
              </a:defRPr>
            </a:lvl1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3"/>
          </p:nvPr>
        </p:nvSpPr>
        <p:spPr>
          <a:xfrm>
            <a:off x="1920000" y="842400"/>
            <a:ext cx="9561600" cy="3276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2600" b="0" i="0">
                <a:solidFill>
                  <a:srgbClr val="595959"/>
                </a:solidFill>
                <a:latin typeface="Helvetica Neue Medium"/>
                <a:cs typeface="Helvetica Neue Medium"/>
              </a:defRPr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4"/>
          </p:nvPr>
        </p:nvSpPr>
        <p:spPr>
          <a:xfrm>
            <a:off x="11027834" y="6307139"/>
            <a:ext cx="5545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7F7F7F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1pPr>
          </a:lstStyle>
          <a:p>
            <a:pPr>
              <a:defRPr/>
            </a:pPr>
            <a:fld id="{45C2B0A9-8CA3-5345-91E3-DA6A19FF276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5"/>
          </p:nvPr>
        </p:nvSpPr>
        <p:spPr>
          <a:xfrm>
            <a:off x="1919817" y="6307139"/>
            <a:ext cx="1244600" cy="365125"/>
          </a:xfrm>
          <a:prstGeom prst="rect">
            <a:avLst/>
          </a:prstGeom>
        </p:spPr>
        <p:txBody>
          <a:bodyPr anchor="t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Helvetica Neue Light"/>
                <a:ea typeface="+mn-ea"/>
                <a:cs typeface="Helvetica Neue Light"/>
              </a:defRPr>
            </a:lvl1pPr>
          </a:lstStyle>
          <a:p>
            <a:pPr>
              <a:defRPr/>
            </a:pPr>
            <a:r>
              <a:rPr lang="it-IT"/>
              <a:t>gg/mm/</a:t>
            </a:r>
            <a:r>
              <a:rPr lang="it-IT" err="1"/>
              <a:t>aaaa</a:t>
            </a:r>
            <a:endParaRPr lang="it-IT"/>
          </a:p>
        </p:txBody>
      </p:sp>
      <p:sp>
        <p:nvSpPr>
          <p:cNvPr id="9" name="Segnaposto piè di pagina 4"/>
          <p:cNvSpPr>
            <a:spLocks noGrp="1"/>
          </p:cNvSpPr>
          <p:nvPr>
            <p:ph type="ftr" sz="quarter" idx="16"/>
          </p:nvPr>
        </p:nvSpPr>
        <p:spPr>
          <a:xfrm>
            <a:off x="3424767" y="6307139"/>
            <a:ext cx="6900333" cy="365125"/>
          </a:xfrm>
          <a:prstGeom prst="rect">
            <a:avLst/>
          </a:prstGeom>
        </p:spPr>
        <p:txBody>
          <a:bodyPr anchor="t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Helvetica Neue Light"/>
                <a:ea typeface="+mn-ea"/>
                <a:cs typeface="Helvetica Neue Light"/>
              </a:defRPr>
            </a:lvl1pPr>
          </a:lstStyle>
          <a:p>
            <a:pPr>
              <a:defRPr/>
            </a:pPr>
            <a:r>
              <a:rPr lang="it-IT"/>
              <a:t>Nome insegnamento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 1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1" descr="unimore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73618" y="6338888"/>
            <a:ext cx="1246716" cy="17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olo 1"/>
          <p:cNvSpPr>
            <a:spLocks noGrp="1"/>
          </p:cNvSpPr>
          <p:nvPr>
            <p:ph type="title"/>
          </p:nvPr>
        </p:nvSpPr>
        <p:spPr>
          <a:xfrm>
            <a:off x="1920000" y="306000"/>
            <a:ext cx="9561600" cy="514800"/>
          </a:xfrm>
          <a:prstGeom prst="rect">
            <a:avLst/>
          </a:prstGeom>
        </p:spPr>
        <p:txBody>
          <a:bodyPr anchor="ctr" anchorCtr="0"/>
          <a:lstStyle>
            <a:lvl1pPr>
              <a:defRPr b="1" i="0">
                <a:latin typeface="Helvetica Neue"/>
                <a:cs typeface="Helvetica Neue"/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4" name="Segnaposto contenuto 2"/>
          <p:cNvSpPr>
            <a:spLocks noGrp="1"/>
          </p:cNvSpPr>
          <p:nvPr>
            <p:ph idx="1"/>
          </p:nvPr>
        </p:nvSpPr>
        <p:spPr>
          <a:xfrm>
            <a:off x="1920000" y="2394000"/>
            <a:ext cx="8750400" cy="3391200"/>
          </a:xfrm>
          <a:prstGeom prst="rect">
            <a:avLst/>
          </a:prstGeom>
        </p:spPr>
        <p:txBody>
          <a:bodyPr numCol="1" spcCol="360000">
            <a:normAutofit/>
          </a:bodyPr>
          <a:lstStyle>
            <a:lvl1pPr marL="0" indent="0" algn="just">
              <a:buNone/>
              <a:defRPr sz="3000">
                <a:solidFill>
                  <a:schemeClr val="tx1">
                    <a:lumMod val="50000"/>
                    <a:lumOff val="50000"/>
                  </a:schemeClr>
                </a:solidFill>
                <a:latin typeface="Helvetica Neue"/>
                <a:cs typeface="Helvetica Neue"/>
              </a:defRPr>
            </a:lvl1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3"/>
          </p:nvPr>
        </p:nvSpPr>
        <p:spPr>
          <a:xfrm>
            <a:off x="1920000" y="842400"/>
            <a:ext cx="9561600" cy="3276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2600" b="0" i="0">
                <a:solidFill>
                  <a:srgbClr val="595959"/>
                </a:solidFill>
                <a:latin typeface="Helvetica Neue Medium"/>
                <a:cs typeface="Helvetica Neue Medium"/>
              </a:defRPr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data 3"/>
          <p:cNvSpPr>
            <a:spLocks noGrp="1"/>
          </p:cNvSpPr>
          <p:nvPr>
            <p:ph type="dt" sz="half" idx="14"/>
          </p:nvPr>
        </p:nvSpPr>
        <p:spPr>
          <a:xfrm>
            <a:off x="1919817" y="6307139"/>
            <a:ext cx="1244600" cy="365125"/>
          </a:xfrm>
          <a:prstGeom prst="rect">
            <a:avLst/>
          </a:prstGeom>
        </p:spPr>
        <p:txBody>
          <a:bodyPr anchor="t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Helvetica Neue Light"/>
                <a:ea typeface="+mn-ea"/>
                <a:cs typeface="Helvetica Neue Light"/>
              </a:defRPr>
            </a:lvl1pPr>
          </a:lstStyle>
          <a:p>
            <a:pPr>
              <a:defRPr/>
            </a:pPr>
            <a:r>
              <a:rPr lang="it-IT"/>
              <a:t>gg/mm/</a:t>
            </a:r>
            <a:r>
              <a:rPr lang="it-IT" err="1"/>
              <a:t>aaaa</a:t>
            </a:r>
            <a:endParaRPr lang="it-IT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15"/>
          </p:nvPr>
        </p:nvSpPr>
        <p:spPr>
          <a:xfrm>
            <a:off x="3424767" y="6307139"/>
            <a:ext cx="6900333" cy="365125"/>
          </a:xfrm>
          <a:prstGeom prst="rect">
            <a:avLst/>
          </a:prstGeom>
        </p:spPr>
        <p:txBody>
          <a:bodyPr anchor="t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Helvetica Neue Light"/>
                <a:ea typeface="+mn-ea"/>
                <a:cs typeface="Helvetica Neue Light"/>
              </a:defRPr>
            </a:lvl1pPr>
          </a:lstStyle>
          <a:p>
            <a:pPr>
              <a:defRPr/>
            </a:pPr>
            <a:r>
              <a:rPr lang="it-IT"/>
              <a:t>Nome insegnamento</a:t>
            </a:r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6"/>
          </p:nvPr>
        </p:nvSpPr>
        <p:spPr>
          <a:xfrm>
            <a:off x="11027834" y="6307139"/>
            <a:ext cx="5545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7F7F7F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1pPr>
          </a:lstStyle>
          <a:p>
            <a:pPr>
              <a:defRPr/>
            </a:pPr>
            <a:fld id="{F576B07F-0250-3945-8DA7-B34B9346DC0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2 colonne">
  <p:cSld name="1_Contenuto 2 colonn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8"/>
          <p:cNvSpPr txBox="1">
            <a:spLocks noGrp="1"/>
          </p:cNvSpPr>
          <p:nvPr>
            <p:ph type="title"/>
          </p:nvPr>
        </p:nvSpPr>
        <p:spPr>
          <a:xfrm>
            <a:off x="1920001" y="306001"/>
            <a:ext cx="9561599" cy="514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3600"/>
              <a:buFont typeface="Helvetica Neue"/>
              <a:buNone/>
              <a:defRPr sz="3600" b="1" i="0" u="none" strike="noStrike" cap="none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18" name="Google Shape;18;p18"/>
          <p:cNvSpPr txBox="1">
            <a:spLocks noGrp="1"/>
          </p:cNvSpPr>
          <p:nvPr>
            <p:ph type="body" idx="1"/>
          </p:nvPr>
        </p:nvSpPr>
        <p:spPr>
          <a:xfrm>
            <a:off x="1920001" y="2394001"/>
            <a:ext cx="8750399" cy="3391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just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3000"/>
              <a:buFont typeface="Arial"/>
              <a:buNone/>
              <a:defRPr sz="3000" b="0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18"/>
          <p:cNvSpPr txBox="1">
            <a:spLocks noGrp="1"/>
          </p:cNvSpPr>
          <p:nvPr>
            <p:ph type="sldNum" idx="12"/>
          </p:nvPr>
        </p:nvSpPr>
        <p:spPr>
          <a:xfrm>
            <a:off x="11026967" y="6306345"/>
            <a:ext cx="55543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sp>
        <p:nvSpPr>
          <p:cNvPr id="20" name="Google Shape;20;p18"/>
          <p:cNvSpPr txBox="1">
            <a:spLocks noGrp="1"/>
          </p:cNvSpPr>
          <p:nvPr>
            <p:ph type="body" idx="2"/>
          </p:nvPr>
        </p:nvSpPr>
        <p:spPr>
          <a:xfrm>
            <a:off x="1920001" y="842400"/>
            <a:ext cx="9561599" cy="32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595959"/>
              </a:buClr>
              <a:buSzPts val="2600"/>
              <a:buFont typeface="Arial"/>
              <a:buNone/>
              <a:defRPr sz="2600" b="0" i="0" u="none" strike="noStrike" cap="none">
                <a:solidFill>
                  <a:srgbClr val="59595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1" name="Google Shape;21;p18" descr="unimore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72714" y="6339385"/>
            <a:ext cx="1247996" cy="175104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18"/>
          <p:cNvSpPr txBox="1">
            <a:spLocks noGrp="1"/>
          </p:cNvSpPr>
          <p:nvPr>
            <p:ph type="dt" idx="10"/>
          </p:nvPr>
        </p:nvSpPr>
        <p:spPr>
          <a:xfrm>
            <a:off x="1920001" y="6306345"/>
            <a:ext cx="12438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000"/>
              <a:buFont typeface="Helvetica Neue"/>
              <a:buNone/>
              <a:defRPr sz="1000" b="0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18"/>
          <p:cNvSpPr txBox="1">
            <a:spLocks noGrp="1"/>
          </p:cNvSpPr>
          <p:nvPr>
            <p:ph type="ftr" idx="11"/>
          </p:nvPr>
        </p:nvSpPr>
        <p:spPr>
          <a:xfrm>
            <a:off x="3425099" y="6306345"/>
            <a:ext cx="690028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000"/>
              <a:buFont typeface="Helvetica Neue"/>
              <a:buNone/>
              <a:defRPr sz="1000" b="0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0029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595959"/>
          </a:solidFill>
          <a:latin typeface="+mj-lt"/>
          <a:ea typeface="ＭＳ Ｐゴシック" charset="-128"/>
          <a:cs typeface="ＭＳ Ｐゴシック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Calibri" charset="0"/>
          <a:ea typeface="ＭＳ Ｐゴシック" charset="-128"/>
          <a:cs typeface="ＭＳ Ｐゴシック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Calibri" charset="0"/>
          <a:ea typeface="ＭＳ Ｐゴシック" charset="-128"/>
          <a:cs typeface="ＭＳ Ｐゴシック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Calibri" charset="0"/>
          <a:ea typeface="ＭＳ Ｐゴシック" charset="-128"/>
          <a:cs typeface="ＭＳ Ｐゴシック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roberta.mineo@unimore.it" TargetMode="Externa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des.unimore.it/site/home/international.html" TargetMode="External"/><Relationship Id="rId5" Type="http://schemas.openxmlformats.org/officeDocument/2006/relationships/hyperlink" Target="mailto:annalisa.altiero@unimore.it" TargetMode="External"/><Relationship Id="rId4" Type="http://schemas.openxmlformats.org/officeDocument/2006/relationships/hyperlink" Target="mailto:rita.bertozzi@unimore.it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imore.it/bandi/StuLau-LauCU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hyperlink" Target="http://www.des.unimore.it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CFF0F6-F9A2-4B0E-8695-AB01032039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12478" y="2953013"/>
            <a:ext cx="6636123" cy="1889342"/>
          </a:xfrm>
        </p:spPr>
        <p:txBody>
          <a:bodyPr/>
          <a:lstStyle/>
          <a:p>
            <a:pPr algn="ctr"/>
            <a:r>
              <a:rPr lang="it-IT" sz="3200" dirty="0">
                <a:latin typeface="+mj-lt"/>
              </a:rPr>
              <a:t>UNIMORE ORIENTA: i corsi di studio</a:t>
            </a:r>
            <a:br>
              <a:rPr lang="it-IT" sz="2700" dirty="0">
                <a:latin typeface="+mj-lt"/>
              </a:rPr>
            </a:br>
            <a:br>
              <a:rPr lang="it-IT" sz="2700" dirty="0">
                <a:latin typeface="+mj-lt"/>
              </a:rPr>
            </a:br>
            <a:r>
              <a:rPr lang="it-IT" sz="2700" dirty="0">
                <a:latin typeface="+mj-lt"/>
              </a:rPr>
              <a:t>21 e 29 Febbraio 2024</a:t>
            </a:r>
            <a:endParaRPr lang="it-IT" sz="4050" dirty="0">
              <a:latin typeface="+mj-lt"/>
            </a:endParaRPr>
          </a:p>
        </p:txBody>
      </p:sp>
      <p:sp>
        <p:nvSpPr>
          <p:cNvPr id="3" name="Sottotitolo 6">
            <a:extLst>
              <a:ext uri="{FF2B5EF4-FFF2-40B4-BE49-F238E27FC236}">
                <a16:creationId xmlns:a16="http://schemas.microsoft.com/office/drawing/2014/main" id="{DAA02A89-D342-14CD-7B6E-7D0ED11842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26125" y="4874716"/>
            <a:ext cx="4954191" cy="469800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it-IT" sz="1800" dirty="0"/>
              <a:t>Palazzo Baroni – Reggio Emilia</a:t>
            </a:r>
          </a:p>
        </p:txBody>
      </p:sp>
      <p:sp>
        <p:nvSpPr>
          <p:cNvPr id="4" name="Google Shape;43;p2">
            <a:extLst>
              <a:ext uri="{FF2B5EF4-FFF2-40B4-BE49-F238E27FC236}">
                <a16:creationId xmlns:a16="http://schemas.microsoft.com/office/drawing/2014/main" id="{3E24C20D-E1BB-A3DB-3834-6001ABA97730}"/>
              </a:ext>
            </a:extLst>
          </p:cNvPr>
          <p:cNvSpPr txBox="1"/>
          <p:nvPr/>
        </p:nvSpPr>
        <p:spPr>
          <a:xfrm>
            <a:off x="7735824" y="562124"/>
            <a:ext cx="3950208" cy="46163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>
                <a:solidFill>
                  <a:schemeClr val="lt1"/>
                </a:solidFill>
              </a:rPr>
              <a:t>DIPARTIMENTO DI ECCELLENZA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49784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51"/>
    </mc:Choice>
    <mc:Fallback xmlns="">
      <p:transition spd="slow" advTm="365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bad4a143e3_1_113"/>
          <p:cNvSpPr txBox="1">
            <a:spLocks noGrp="1"/>
          </p:cNvSpPr>
          <p:nvPr>
            <p:ph type="body" idx="1"/>
          </p:nvPr>
        </p:nvSpPr>
        <p:spPr>
          <a:xfrm>
            <a:off x="1010653" y="1500101"/>
            <a:ext cx="10154700" cy="469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900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COSA SI IMPARA?</a:t>
            </a:r>
            <a:endParaRPr sz="3500"/>
          </a:p>
          <a:p>
            <a:pPr marL="342900" lvl="0" indent="-190500" algn="just" rtl="0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None/>
            </a:pPr>
            <a:endParaRPr sz="2900">
              <a:solidFill>
                <a:srgbClr val="0D0D0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900">
              <a:solidFill>
                <a:srgbClr val="0D0D0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74650" algn="just" rtl="0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ts val="2900"/>
              <a:buFont typeface="Calibri"/>
              <a:buChar char="•"/>
            </a:pPr>
            <a:r>
              <a:rPr lang="it-IT" sz="2900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le scienze dell'educazione</a:t>
            </a:r>
            <a:endParaRPr sz="2900">
              <a:solidFill>
                <a:srgbClr val="0D0D0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74650" algn="just" rtl="0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ts val="2900"/>
              <a:buFont typeface="Calibri"/>
              <a:buChar char="•"/>
            </a:pPr>
            <a:r>
              <a:rPr lang="it-IT" sz="2900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le discipline </a:t>
            </a:r>
            <a:endParaRPr sz="2900">
              <a:solidFill>
                <a:srgbClr val="0D0D0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74650" algn="just" rtl="0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ts val="2900"/>
              <a:buFont typeface="Calibri"/>
              <a:buChar char="•"/>
            </a:pPr>
            <a:r>
              <a:rPr lang="it-IT" sz="2900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le didattiche delle discipline</a:t>
            </a:r>
            <a:endParaRPr sz="2900">
              <a:solidFill>
                <a:srgbClr val="0D0D0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74650" algn="just" rtl="0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ts val="2900"/>
              <a:buFont typeface="Calibri"/>
              <a:buChar char="•"/>
            </a:pPr>
            <a:r>
              <a:rPr lang="it-IT" sz="2900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la didattica generale con riferimento all’osservazione, alla progettazione, conduzione e verifica/valutazione di percorsi didattico-educativi</a:t>
            </a:r>
            <a:endParaRPr sz="2900">
              <a:solidFill>
                <a:srgbClr val="0D0D0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900">
              <a:solidFill>
                <a:srgbClr val="0D0D0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g2bad4a143e3_1_113"/>
          <p:cNvSpPr txBox="1">
            <a:spLocks noGrp="1"/>
          </p:cNvSpPr>
          <p:nvPr>
            <p:ph type="body" idx="2"/>
          </p:nvPr>
        </p:nvSpPr>
        <p:spPr>
          <a:xfrm>
            <a:off x="2054299" y="76656"/>
            <a:ext cx="8146200" cy="137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it-IT" sz="3200" b="1" i="1">
                <a:solidFill>
                  <a:srgbClr val="FF0000"/>
                </a:solidFill>
              </a:rPr>
              <a:t>Scienze della Formazione Primaria</a:t>
            </a:r>
            <a:endParaRPr/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it-IT" sz="2800">
                <a:solidFill>
                  <a:srgbClr val="FF0000"/>
                </a:solidFill>
              </a:rPr>
              <a:t>Insegnamenti</a:t>
            </a:r>
            <a:endParaRPr sz="2800"/>
          </a:p>
        </p:txBody>
      </p:sp>
      <p:pic>
        <p:nvPicPr>
          <p:cNvPr id="126" name="Google Shape;126;g2bad4a143e3_1_1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64000" y="6306344"/>
            <a:ext cx="971761" cy="2985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bad4a143e3_1_119"/>
          <p:cNvSpPr txBox="1">
            <a:spLocks noGrp="1"/>
          </p:cNvSpPr>
          <p:nvPr>
            <p:ph type="body" idx="2"/>
          </p:nvPr>
        </p:nvSpPr>
        <p:spPr>
          <a:xfrm>
            <a:off x="2086648" y="465221"/>
            <a:ext cx="8018700" cy="132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it-IT" sz="3200" b="1" i="1">
                <a:solidFill>
                  <a:srgbClr val="FF0000"/>
                </a:solidFill>
              </a:rPr>
              <a:t>Scienze della Formazione Primaria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400">
              <a:solidFill>
                <a:srgbClr val="FF0000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400">
              <a:solidFill>
                <a:srgbClr val="FF0000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it-IT" sz="2700" b="1">
                <a:solidFill>
                  <a:srgbClr val="FF0000"/>
                </a:solidFill>
              </a:rPr>
              <a:t>Laboratori </a:t>
            </a:r>
            <a:endParaRPr sz="2900" b="1"/>
          </a:p>
        </p:txBody>
      </p:sp>
      <p:pic>
        <p:nvPicPr>
          <p:cNvPr id="132" name="Google Shape;132;g2bad4a143e3_1_1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64000" y="6306344"/>
            <a:ext cx="971761" cy="298538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g2bad4a143e3_1_119"/>
          <p:cNvSpPr txBox="1"/>
          <p:nvPr/>
        </p:nvSpPr>
        <p:spPr>
          <a:xfrm>
            <a:off x="970550" y="2301971"/>
            <a:ext cx="10251000" cy="265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57187" marR="0" lvl="1" indent="0" algn="l" rtl="0">
              <a:lnSpc>
                <a:spcPct val="91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Arial"/>
              <a:buNone/>
            </a:pPr>
            <a:endParaRPr sz="2400" b="0" i="0" u="none" strike="noStrike" cap="none">
              <a:solidFill>
                <a:srgbClr val="0D0D0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00087" marR="0" lvl="1" indent="-342900" algn="just" rtl="0">
              <a:lnSpc>
                <a:spcPct val="91000"/>
              </a:lnSpc>
              <a:spcBef>
                <a:spcPts val="56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Arial"/>
              <a:buChar char="•"/>
            </a:pPr>
            <a:r>
              <a:rPr lang="it-IT" sz="2400" b="0" i="0" u="none" strike="noStrike" cap="none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Nei </a:t>
            </a:r>
            <a:r>
              <a:rPr lang="it-IT" sz="2800" b="1" i="0" u="none" strike="noStrike" cap="none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Laboratori</a:t>
            </a:r>
            <a:r>
              <a:rPr lang="it-IT" sz="2400" b="0" i="0" u="none" strike="noStrike" cap="none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 gli studenti, in piccoli gruppi, approfondiscono e riprendono i temi degli Insegnamenti lavorando nella </a:t>
            </a:r>
            <a:r>
              <a:rPr lang="it-IT" sz="2800" b="1" i="0" u="none" strike="noStrike" cap="none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ricorsività fra teoria e prassi</a:t>
            </a:r>
            <a:r>
              <a:rPr lang="it-IT" sz="2400" b="0" i="0" u="none" strike="noStrike" cap="none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 secondo una propensione </a:t>
            </a:r>
            <a:r>
              <a:rPr lang="it-IT" sz="2800" b="1" i="0" u="none" strike="noStrike" cap="none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critico-riflessiva</a:t>
            </a:r>
            <a:r>
              <a:rPr lang="it-IT" sz="2400" b="0" i="0" u="none" strike="noStrike" cap="none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it-IT" sz="2800" b="1" i="0" u="none" strike="noStrike" cap="none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formativo-revisionale</a:t>
            </a:r>
            <a:r>
              <a:rPr lang="it-IT" sz="2400" b="0" i="0" u="none" strike="noStrike" cap="none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/>
          </a:p>
          <a:p>
            <a:pPr marL="0" marR="0" lvl="0" indent="0" algn="just" rtl="0">
              <a:lnSpc>
                <a:spcPct val="91000"/>
              </a:lnSpc>
              <a:spcBef>
                <a:spcPts val="56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bad4a143e3_1_125"/>
          <p:cNvSpPr txBox="1">
            <a:spLocks noGrp="1"/>
          </p:cNvSpPr>
          <p:nvPr>
            <p:ph type="body" idx="2"/>
          </p:nvPr>
        </p:nvSpPr>
        <p:spPr>
          <a:xfrm>
            <a:off x="2086648" y="160421"/>
            <a:ext cx="8018700" cy="132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it-IT" sz="3200" b="1" i="1">
                <a:solidFill>
                  <a:srgbClr val="FF0000"/>
                </a:solidFill>
              </a:rPr>
              <a:t>Scienze della Formazione Primaria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it-IT" sz="2400">
                <a:solidFill>
                  <a:srgbClr val="FF0000"/>
                </a:solidFill>
              </a:rPr>
              <a:t>Tirocini</a:t>
            </a:r>
            <a:r>
              <a:rPr lang="it-IT" sz="2400" b="1" i="1">
                <a:solidFill>
                  <a:srgbClr val="FF0000"/>
                </a:solidFill>
              </a:rPr>
              <a:t> </a:t>
            </a:r>
            <a:endParaRPr/>
          </a:p>
        </p:txBody>
      </p:sp>
      <p:pic>
        <p:nvPicPr>
          <p:cNvPr id="139" name="Google Shape;139;g2bad4a143e3_1_1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64000" y="6306344"/>
            <a:ext cx="971761" cy="298538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g2bad4a143e3_1_125"/>
          <p:cNvSpPr txBox="1"/>
          <p:nvPr/>
        </p:nvSpPr>
        <p:spPr>
          <a:xfrm>
            <a:off x="689436" y="847815"/>
            <a:ext cx="10251000" cy="43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57187" marR="0" lvl="1" indent="0" algn="l" rtl="0">
              <a:lnSpc>
                <a:spcPct val="91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Arial"/>
              <a:buNone/>
            </a:pPr>
            <a:endParaRPr sz="2400" b="0" i="0" u="none" strike="noStrike" cap="none">
              <a:solidFill>
                <a:srgbClr val="0D0D0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0" indent="0" algn="just" rtl="0">
              <a:lnSpc>
                <a:spcPct val="91000"/>
              </a:lnSpc>
              <a:spcBef>
                <a:spcPts val="560"/>
              </a:spcBef>
              <a:spcAft>
                <a:spcPts val="0"/>
              </a:spcAft>
              <a:buNone/>
            </a:pPr>
            <a:endParaRPr/>
          </a:p>
          <a:p>
            <a:pPr marL="457200" marR="0" lvl="0" indent="-381000" algn="just" rtl="0">
              <a:lnSpc>
                <a:spcPct val="91000"/>
              </a:lnSpc>
              <a:spcBef>
                <a:spcPts val="560"/>
              </a:spcBef>
              <a:spcAft>
                <a:spcPts val="0"/>
              </a:spcAft>
              <a:buClr>
                <a:srgbClr val="0D0D0D"/>
              </a:buClr>
              <a:buSzPts val="2400"/>
              <a:buFont typeface="Calibri"/>
              <a:buChar char="●"/>
            </a:pPr>
            <a:r>
              <a:rPr lang="it-IT" sz="2400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Si svolge per </a:t>
            </a:r>
            <a:r>
              <a:rPr lang="it-IT" sz="2400" b="1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4 annualità</a:t>
            </a:r>
            <a:r>
              <a:rPr lang="it-IT" sz="2400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 (a partire dal secondo anno del CdS) e per complessivamente </a:t>
            </a:r>
            <a:r>
              <a:rPr lang="it-IT" sz="2400" b="1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600 ore</a:t>
            </a:r>
            <a:endParaRPr sz="2400" b="1">
              <a:solidFill>
                <a:srgbClr val="0D0D0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0" indent="0" algn="just" rtl="0">
              <a:lnSpc>
                <a:spcPct val="91000"/>
              </a:lnSpc>
              <a:spcBef>
                <a:spcPts val="560"/>
              </a:spcBef>
              <a:spcAft>
                <a:spcPts val="0"/>
              </a:spcAft>
              <a:buNone/>
            </a:pPr>
            <a:endParaRPr sz="2400">
              <a:solidFill>
                <a:srgbClr val="0D0D0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81000" algn="just" rtl="0">
              <a:lnSpc>
                <a:spcPct val="91000"/>
              </a:lnSpc>
              <a:spcBef>
                <a:spcPts val="560"/>
              </a:spcBef>
              <a:spcAft>
                <a:spcPts val="0"/>
              </a:spcAft>
              <a:buClr>
                <a:srgbClr val="0D0D0D"/>
              </a:buClr>
              <a:buSzPts val="2400"/>
              <a:buFont typeface="Calibri"/>
              <a:buChar char="●"/>
            </a:pPr>
            <a:r>
              <a:rPr lang="it-IT" sz="2400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si compone di tirocinio </a:t>
            </a:r>
            <a:r>
              <a:rPr lang="it-IT" sz="2400" b="1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indiretto</a:t>
            </a:r>
            <a:r>
              <a:rPr lang="it-IT" sz="2400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 e di tirocinio </a:t>
            </a:r>
            <a:r>
              <a:rPr lang="it-IT" sz="2400" b="1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diretto</a:t>
            </a:r>
            <a:endParaRPr sz="2400" b="1">
              <a:solidFill>
                <a:srgbClr val="0D0D0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0" indent="0" algn="just" rtl="0">
              <a:lnSpc>
                <a:spcPct val="91000"/>
              </a:lnSpc>
              <a:spcBef>
                <a:spcPts val="560"/>
              </a:spcBef>
              <a:spcAft>
                <a:spcPts val="0"/>
              </a:spcAft>
              <a:buNone/>
            </a:pPr>
            <a:endParaRPr sz="2400" b="1">
              <a:solidFill>
                <a:srgbClr val="0D0D0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81000" algn="just" rtl="0">
              <a:lnSpc>
                <a:spcPct val="91000"/>
              </a:lnSpc>
              <a:spcBef>
                <a:spcPts val="560"/>
              </a:spcBef>
              <a:spcAft>
                <a:spcPts val="0"/>
              </a:spcAft>
              <a:buClr>
                <a:srgbClr val="0D0D0D"/>
              </a:buClr>
              <a:buSzPts val="2400"/>
              <a:buFont typeface="Calibri"/>
              <a:buChar char="●"/>
            </a:pPr>
            <a:r>
              <a:rPr lang="it-IT" sz="2400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il tirocinio </a:t>
            </a:r>
            <a:r>
              <a:rPr lang="it-IT" sz="2400" b="1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indiretto</a:t>
            </a:r>
            <a:r>
              <a:rPr lang="it-IT" sz="2400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 si svolge in </a:t>
            </a:r>
            <a:r>
              <a:rPr lang="it-IT" sz="2400" b="1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università</a:t>
            </a:r>
            <a:endParaRPr sz="2400" b="1">
              <a:solidFill>
                <a:srgbClr val="0D0D0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0" indent="0" algn="just" rtl="0">
              <a:lnSpc>
                <a:spcPct val="91000"/>
              </a:lnSpc>
              <a:spcBef>
                <a:spcPts val="560"/>
              </a:spcBef>
              <a:spcAft>
                <a:spcPts val="0"/>
              </a:spcAft>
              <a:buNone/>
            </a:pPr>
            <a:endParaRPr sz="2400">
              <a:solidFill>
                <a:srgbClr val="0D0D0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81000" algn="just" rtl="0">
              <a:lnSpc>
                <a:spcPct val="91000"/>
              </a:lnSpc>
              <a:spcBef>
                <a:spcPts val="560"/>
              </a:spcBef>
              <a:spcAft>
                <a:spcPts val="0"/>
              </a:spcAft>
              <a:buClr>
                <a:srgbClr val="0D0D0D"/>
              </a:buClr>
              <a:buSzPts val="2400"/>
              <a:buFont typeface="Calibri"/>
              <a:buChar char="●"/>
            </a:pPr>
            <a:r>
              <a:rPr lang="it-IT" sz="2400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il tirocinio </a:t>
            </a:r>
            <a:r>
              <a:rPr lang="it-IT" sz="2400" b="1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diretto</a:t>
            </a:r>
            <a:r>
              <a:rPr lang="it-IT" sz="2400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 si svolge per ciascuna annualità per metà delle ore nella </a:t>
            </a:r>
            <a:r>
              <a:rPr lang="it-IT" sz="2400" b="1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scuola dell’infanzia</a:t>
            </a:r>
            <a:r>
              <a:rPr lang="it-IT" sz="2400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 e per metà delle ore nella </a:t>
            </a:r>
            <a:r>
              <a:rPr lang="it-IT" sz="2400" b="1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scuola primaria</a:t>
            </a:r>
            <a:endParaRPr sz="2400" b="1">
              <a:solidFill>
                <a:srgbClr val="0D0D0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0" indent="0" algn="just" rtl="0">
              <a:lnSpc>
                <a:spcPct val="91000"/>
              </a:lnSpc>
              <a:spcBef>
                <a:spcPts val="560"/>
              </a:spcBef>
              <a:spcAft>
                <a:spcPts val="0"/>
              </a:spcAft>
              <a:buNone/>
            </a:pPr>
            <a:endParaRPr sz="2400">
              <a:solidFill>
                <a:srgbClr val="0D0D0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81000" algn="just" rtl="0">
              <a:lnSpc>
                <a:spcPct val="91000"/>
              </a:lnSpc>
              <a:spcBef>
                <a:spcPts val="560"/>
              </a:spcBef>
              <a:spcAft>
                <a:spcPts val="0"/>
              </a:spcAft>
              <a:buClr>
                <a:srgbClr val="0D0D0D"/>
              </a:buClr>
              <a:buSzPts val="2400"/>
              <a:buFont typeface="Calibri"/>
              <a:buChar char="●"/>
            </a:pPr>
            <a:r>
              <a:rPr lang="it-IT" sz="2400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nel tirocinio si è seguiti da </a:t>
            </a:r>
            <a:r>
              <a:rPr lang="it-IT" sz="2400" b="1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tutor universitari </a:t>
            </a:r>
            <a:r>
              <a:rPr lang="it-IT" sz="2400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(insegnanti e dirigenti scolastici distaccati) e da </a:t>
            </a:r>
            <a:r>
              <a:rPr lang="it-IT" sz="2400" b="1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tutor scolastici</a:t>
            </a:r>
            <a:r>
              <a:rPr lang="it-IT" sz="2400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 (insegnanti in servizio)</a:t>
            </a:r>
            <a:endParaRPr sz="2400">
              <a:solidFill>
                <a:srgbClr val="0D0D0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0" indent="0" algn="just" rtl="0">
              <a:lnSpc>
                <a:spcPct val="91000"/>
              </a:lnSpc>
              <a:spcBef>
                <a:spcPts val="56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0"/>
          <p:cNvSpPr txBox="1">
            <a:spLocks noGrp="1"/>
          </p:cNvSpPr>
          <p:nvPr>
            <p:ph type="title"/>
          </p:nvPr>
        </p:nvSpPr>
        <p:spPr>
          <a:xfrm>
            <a:off x="1" y="308060"/>
            <a:ext cx="12192000" cy="514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Font typeface="Helvetica Neue"/>
              <a:buNone/>
            </a:pPr>
            <a:br>
              <a:rPr lang="it-IT" sz="3200"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it-IT" sz="3200">
                <a:solidFill>
                  <a:srgbClr val="FF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L’organizzazione del tirocinio diretto e indiretto:</a:t>
            </a:r>
            <a:br>
              <a:rPr lang="it-IT" sz="3200"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it-IT" sz="3200">
                <a:latin typeface="Helvetica Neue"/>
                <a:ea typeface="Helvetica Neue"/>
                <a:cs typeface="Helvetica Neue"/>
                <a:sym typeface="Helvetica Neue"/>
              </a:rPr>
              <a:t>    </a:t>
            </a:r>
            <a:endParaRPr sz="32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53" name="Google Shape;153;p10"/>
          <p:cNvSpPr txBox="1">
            <a:spLocks noGrp="1"/>
          </p:cNvSpPr>
          <p:nvPr>
            <p:ph type="body" idx="1"/>
          </p:nvPr>
        </p:nvSpPr>
        <p:spPr>
          <a:xfrm>
            <a:off x="1066800" y="2509748"/>
            <a:ext cx="10678800" cy="36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it-IT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Processo a spirale a complessità crescente: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it-IT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Conoscenza</a:t>
            </a:r>
            <a:r>
              <a:rPr lang="it-IT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osservazione dell’</a:t>
            </a:r>
            <a:r>
              <a:rPr lang="it-IT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organizzazione scolastica</a:t>
            </a:r>
            <a:r>
              <a:rPr lang="it-IT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(T2)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it-IT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Osservazione strutturata</a:t>
            </a:r>
            <a:r>
              <a:rPr lang="it-IT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 spazi, attività e lezioni in sezione e classe (T3)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it-IT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Progettazione guidata e conduzione</a:t>
            </a:r>
            <a:r>
              <a:rPr lang="it-IT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assistita di un’unità di apprendimento (T4)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it-IT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Progettazione, conduzione, verifica/valutazione</a:t>
            </a:r>
            <a:r>
              <a:rPr lang="it-IT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 un’unità di apprendimento e riflessione critica (T5)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</a:pP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10"/>
          <p:cNvSpPr txBox="1">
            <a:spLocks noGrp="1"/>
          </p:cNvSpPr>
          <p:nvPr>
            <p:ph type="sldNum" idx="12"/>
          </p:nvPr>
        </p:nvSpPr>
        <p:spPr>
          <a:xfrm>
            <a:off x="1920001" y="6306345"/>
            <a:ext cx="12438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000"/>
              <a:buFont typeface="Helvetica Neue"/>
              <a:buNone/>
            </a:pPr>
            <a:fld id="{00000000-1234-1234-1234-123412341234}" type="slidenum">
              <a:rPr lang="it-IT" sz="1000" b="0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13</a:t>
            </a:fld>
            <a:endParaRPr sz="1000" b="0" i="0" u="none" strike="noStrike" cap="none">
              <a:solidFill>
                <a:srgbClr val="7F7F7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55" name="Google Shape;155;p10"/>
          <p:cNvSpPr txBox="1">
            <a:spLocks noGrp="1"/>
          </p:cNvSpPr>
          <p:nvPr>
            <p:ph type="body" idx="2"/>
          </p:nvPr>
        </p:nvSpPr>
        <p:spPr>
          <a:xfrm>
            <a:off x="0" y="1039656"/>
            <a:ext cx="12192000" cy="7891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it-IT" sz="2800" b="1">
                <a:solidFill>
                  <a:srgbClr val="FF0000"/>
                </a:solidFill>
              </a:rPr>
              <a:t>dal «conoscere» al «proporre e condurre autonomamente»</a:t>
            </a:r>
            <a:endParaRPr sz="28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2"/>
          <p:cNvSpPr txBox="1">
            <a:spLocks noGrp="1"/>
          </p:cNvSpPr>
          <p:nvPr>
            <p:ph type="body" idx="2"/>
          </p:nvPr>
        </p:nvSpPr>
        <p:spPr>
          <a:xfrm>
            <a:off x="2086647" y="253118"/>
            <a:ext cx="8018705" cy="1079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</a:pPr>
            <a:r>
              <a:rPr lang="it-IT" sz="25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r>
              <a:rPr lang="it-IT" sz="3200" b="1" i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Scienze della Formazione Primaria </a:t>
            </a:r>
            <a:endParaRPr/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it-IT" sz="2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Grado di soddisfazione dei laureati (1/2)</a:t>
            </a:r>
            <a:endParaRPr sz="28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9" name="Google Shape;169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64000" y="6306344"/>
            <a:ext cx="971760" cy="298538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Google Shape;170;p12"/>
          <p:cNvSpPr txBox="1"/>
          <p:nvPr/>
        </p:nvSpPr>
        <p:spPr>
          <a:xfrm>
            <a:off x="537300" y="1402500"/>
            <a:ext cx="11240172" cy="4760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57187" marR="0" lvl="1" indent="0" algn="just" rtl="0">
              <a:lnSpc>
                <a:spcPct val="91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Arial"/>
              <a:buNone/>
            </a:pPr>
            <a:r>
              <a:rPr lang="it-IT" sz="2400" b="0" i="0" u="none" strike="noStrike" cap="none" dirty="0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I dati </a:t>
            </a:r>
            <a:r>
              <a:rPr lang="it-IT" sz="2400" b="0" i="0" u="none" strike="noStrike" cap="none" dirty="0" err="1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AlmaLaurea</a:t>
            </a:r>
            <a:r>
              <a:rPr lang="it-IT" sz="2400" b="0" i="0" u="none" strike="noStrike" cap="none" dirty="0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 202</a:t>
            </a:r>
            <a:r>
              <a:rPr lang="it-IT" sz="2400" dirty="0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it-IT" sz="2400" b="0" i="0" u="none" strike="noStrike" cap="none" dirty="0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 (in riferimento al 202</a:t>
            </a:r>
            <a:r>
              <a:rPr lang="it-IT" sz="2400" dirty="0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it-IT" sz="2400" b="0" i="0" u="none" strike="noStrike" cap="none" dirty="0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) mettono in evidenza molteplici aspetti positivi in merito alla </a:t>
            </a:r>
            <a:r>
              <a:rPr lang="it-IT" sz="2400" dirty="0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soddisfazione sull’esperienza universitaria</a:t>
            </a:r>
            <a:r>
              <a:rPr lang="it-IT" sz="2400" b="0" i="0" u="none" strike="noStrike" cap="none" dirty="0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sz="2400" b="0" i="0" u="none" strike="noStrike" cap="none" dirty="0">
              <a:solidFill>
                <a:srgbClr val="0D0D0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57187" marR="0" lvl="1" indent="0" algn="just" rtl="0">
              <a:lnSpc>
                <a:spcPct val="91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Arial"/>
              <a:buNone/>
            </a:pPr>
            <a:endParaRPr sz="2400" dirty="0">
              <a:solidFill>
                <a:srgbClr val="0D0D0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57187" marR="0" lvl="1" indent="0" algn="just" rtl="0">
              <a:lnSpc>
                <a:spcPct val="91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Arial"/>
              <a:buNone/>
            </a:pPr>
            <a:r>
              <a:rPr lang="it-IT" sz="2400" dirty="0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Gli studenti: </a:t>
            </a:r>
            <a:endParaRPr sz="2400" dirty="0">
              <a:solidFill>
                <a:srgbClr val="0D0D0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57187" marR="0" lvl="1" indent="0" algn="just" rtl="0">
              <a:lnSpc>
                <a:spcPct val="91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Arial"/>
              <a:buNone/>
            </a:pPr>
            <a:endParaRPr sz="1500" dirty="0">
              <a:solidFill>
                <a:srgbClr val="0D0D0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81000" algn="just" rtl="0">
              <a:lnSpc>
                <a:spcPct val="91000"/>
              </a:lnSpc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ts val="2400"/>
              <a:buFont typeface="Calibri"/>
              <a:buChar char="-"/>
            </a:pPr>
            <a:r>
              <a:rPr lang="it-IT" sz="2400" b="1" dirty="0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sono complessivamente soddisfatti dell’esperienza universitaria: 89,1% degli studenti</a:t>
            </a:r>
            <a:endParaRPr sz="2400" b="1" dirty="0">
              <a:solidFill>
                <a:srgbClr val="0D0D0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just" rtl="0">
              <a:lnSpc>
                <a:spcPct val="91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1" dirty="0">
              <a:solidFill>
                <a:srgbClr val="0D0D0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81000" algn="just" rtl="0">
              <a:lnSpc>
                <a:spcPct val="91000"/>
              </a:lnSpc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ts val="2400"/>
              <a:buFont typeface="Calibri"/>
              <a:buChar char="-"/>
            </a:pPr>
            <a:r>
              <a:rPr lang="it-IT" sz="2400" b="1" dirty="0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sono soddisfatti dei rapporti con i docenti: 82,1% degli studenti</a:t>
            </a:r>
            <a:endParaRPr sz="2400" b="1" dirty="0">
              <a:solidFill>
                <a:srgbClr val="0D0D0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just" rtl="0">
              <a:lnSpc>
                <a:spcPct val="91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1" dirty="0">
              <a:solidFill>
                <a:srgbClr val="0D0D0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81000" algn="just" rtl="0">
              <a:lnSpc>
                <a:spcPct val="91000"/>
              </a:lnSpc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ts val="2400"/>
              <a:buFont typeface="Calibri"/>
              <a:buChar char="-"/>
            </a:pPr>
            <a:r>
              <a:rPr lang="it-IT" sz="2400" b="1" dirty="0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sono soddisfatti delle iniziative di orientamento al lavoro: 66,7% degli studenti che ne hanno usufruito </a:t>
            </a:r>
            <a:endParaRPr sz="2400" b="1" dirty="0">
              <a:solidFill>
                <a:srgbClr val="0D0D0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just" rtl="0">
              <a:lnSpc>
                <a:spcPct val="91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1" dirty="0">
              <a:solidFill>
                <a:srgbClr val="0D0D0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81000" algn="just" rtl="0">
              <a:lnSpc>
                <a:spcPct val="91000"/>
              </a:lnSpc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ts val="2400"/>
              <a:buFont typeface="Calibri"/>
              <a:buChar char="-"/>
            </a:pPr>
            <a:r>
              <a:rPr lang="it-IT" sz="2400" b="1" dirty="0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sono soddisfatti dei servizi di sostegno alla ricerca del lavoro: 60,5% degli studenti che ne hanno usufruito</a:t>
            </a:r>
            <a:endParaRPr sz="2400" b="1" dirty="0">
              <a:solidFill>
                <a:srgbClr val="0D0D0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57187" marR="0" lvl="1" indent="0" algn="just" rtl="0">
              <a:lnSpc>
                <a:spcPct val="91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Arial"/>
              <a:buNone/>
            </a:pPr>
            <a:endParaRPr sz="2400" b="0" i="0" u="none" strike="noStrike" cap="none" dirty="0">
              <a:solidFill>
                <a:srgbClr val="0D0D0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2bad4a143e3_0_3"/>
          <p:cNvSpPr txBox="1">
            <a:spLocks noGrp="1"/>
          </p:cNvSpPr>
          <p:nvPr>
            <p:ph type="body" idx="1"/>
          </p:nvPr>
        </p:nvSpPr>
        <p:spPr>
          <a:xfrm>
            <a:off x="603350" y="1375350"/>
            <a:ext cx="11186400" cy="448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635000" lvl="1" indent="-279400" algn="just" rtl="0">
              <a:lnSpc>
                <a:spcPct val="9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dirty="0">
                <a:latin typeface="Helvetica Neue"/>
                <a:ea typeface="Helvetica Neue"/>
                <a:cs typeface="Helvetica Neue"/>
                <a:sym typeface="Helvetica Neue"/>
              </a:rPr>
              <a:t>. adeguatezza della formazione professionale acquisita all’Università:</a:t>
            </a:r>
            <a:r>
              <a:rPr lang="it-IT" sz="2400" dirty="0">
                <a:latin typeface="Helvetica Neue"/>
                <a:ea typeface="Helvetica Neue"/>
                <a:cs typeface="Helvetica Neue"/>
                <a:sym typeface="Helvetica Neue"/>
              </a:rPr>
              <a:t> il 71,9% dei laureati si dichiara molto soddisfatto</a:t>
            </a:r>
            <a:endParaRPr sz="2400"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357187" lvl="1" indent="0" algn="just" rtl="0">
              <a:lnSpc>
                <a:spcPct val="91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Arial"/>
              <a:buNone/>
            </a:pPr>
            <a:endParaRPr sz="1900"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700087" lvl="1" indent="-342900" algn="just" rtl="0">
              <a:lnSpc>
                <a:spcPct val="91000"/>
              </a:lnSpc>
              <a:spcBef>
                <a:spcPts val="560"/>
              </a:spcBef>
              <a:spcAft>
                <a:spcPts val="0"/>
              </a:spcAft>
              <a:buClr>
                <a:srgbClr val="0D0D0D"/>
              </a:buClr>
              <a:buSzPts val="1800"/>
              <a:buChar char="•"/>
            </a:pPr>
            <a:r>
              <a:rPr lang="it-IT" sz="2400" b="1" dirty="0">
                <a:solidFill>
                  <a:srgbClr val="0D0D0D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tasso di occupazione: </a:t>
            </a:r>
            <a:r>
              <a:rPr lang="it-IT" sz="2400" dirty="0">
                <a:solidFill>
                  <a:srgbClr val="0D0D0D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75,4%</a:t>
            </a:r>
            <a:endParaRPr sz="2400" dirty="0">
              <a:solidFill>
                <a:srgbClr val="0D0D0D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914400" lvl="0" indent="0" algn="just" rtl="0">
              <a:lnSpc>
                <a:spcPct val="91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1900" dirty="0">
              <a:solidFill>
                <a:srgbClr val="0D0D0D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700087" lvl="1" indent="-381000" algn="just" rtl="0">
              <a:lnSpc>
                <a:spcPct val="91000"/>
              </a:lnSpc>
              <a:spcBef>
                <a:spcPts val="560"/>
              </a:spcBef>
              <a:spcAft>
                <a:spcPts val="0"/>
              </a:spcAft>
              <a:buSzPts val="2400"/>
              <a:buFont typeface="Helvetica Neue"/>
              <a:buChar char="•"/>
            </a:pPr>
            <a:r>
              <a:rPr lang="it-IT" sz="2400" b="1" dirty="0">
                <a:latin typeface="Helvetica Neue"/>
                <a:ea typeface="Helvetica Neue"/>
                <a:cs typeface="Helvetica Neue"/>
                <a:sym typeface="Helvetica Neue"/>
              </a:rPr>
              <a:t>tempo di ingresso nel mercato del lavoro</a:t>
            </a:r>
            <a:r>
              <a:rPr lang="it-IT" sz="2400" dirty="0">
                <a:latin typeface="Helvetica Neue"/>
                <a:ea typeface="Helvetica Neue"/>
                <a:cs typeface="Helvetica Neue"/>
                <a:sym typeface="Helvetica Neue"/>
              </a:rPr>
              <a:t>: 0,7 (Media, in mesi)</a:t>
            </a:r>
            <a:endParaRPr sz="2400"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914400" lvl="0" indent="0" algn="just" rtl="0">
              <a:lnSpc>
                <a:spcPct val="91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1900"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700087" lvl="1" indent="-342900" algn="just" rtl="0">
              <a:lnSpc>
                <a:spcPct val="91000"/>
              </a:lnSpc>
              <a:spcBef>
                <a:spcPts val="560"/>
              </a:spcBef>
              <a:spcAft>
                <a:spcPts val="0"/>
              </a:spcAft>
              <a:buSzPts val="1800"/>
              <a:buChar char="•"/>
            </a:pPr>
            <a:r>
              <a:rPr lang="it-IT" sz="2400" b="1" dirty="0">
                <a:latin typeface="Helvetica Neue"/>
                <a:ea typeface="Helvetica Neue"/>
                <a:cs typeface="Helvetica Neue"/>
                <a:sym typeface="Helvetica Neue"/>
              </a:rPr>
              <a:t>contratti a tempo indeterminato: </a:t>
            </a:r>
            <a:r>
              <a:rPr lang="it-IT" sz="2400" dirty="0">
                <a:latin typeface="Helvetica Neue"/>
                <a:ea typeface="Helvetica Neue"/>
                <a:cs typeface="Helvetica Neue"/>
                <a:sym typeface="Helvetica Neue"/>
              </a:rPr>
              <a:t>12,9% dei laureati a 1 anno dalla laurea</a:t>
            </a:r>
            <a:endParaRPr sz="2400"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914400" lvl="0" indent="0" algn="just" rtl="0">
              <a:lnSpc>
                <a:spcPct val="91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1900"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700087" lvl="1" indent="-381000" algn="just" rtl="0">
              <a:lnSpc>
                <a:spcPct val="91000"/>
              </a:lnSpc>
              <a:spcBef>
                <a:spcPts val="560"/>
              </a:spcBef>
              <a:spcAft>
                <a:spcPts val="0"/>
              </a:spcAft>
              <a:buSzPts val="2400"/>
              <a:buFont typeface="Helvetica Neue"/>
              <a:buChar char="•"/>
            </a:pPr>
            <a:r>
              <a:rPr lang="it-IT" sz="2400" b="1" dirty="0">
                <a:latin typeface="Helvetica Neue"/>
                <a:ea typeface="Helvetica Neue"/>
                <a:cs typeface="Helvetica Neue"/>
                <a:sym typeface="Helvetica Neue"/>
              </a:rPr>
              <a:t>efficacia della laurea nel lavoro svolto: </a:t>
            </a:r>
            <a:r>
              <a:rPr lang="it-IT" sz="2400" dirty="0">
                <a:latin typeface="Helvetica Neue"/>
                <a:ea typeface="Helvetica Neue"/>
                <a:cs typeface="Helvetica Neue"/>
                <a:sym typeface="Helvetica Neue"/>
              </a:rPr>
              <a:t>88,3% dei laureati dichiara “Molto efficace”</a:t>
            </a:r>
            <a:endParaRPr sz="2400"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914400" lvl="0" indent="0" algn="just" rtl="0">
              <a:lnSpc>
                <a:spcPct val="91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1900"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700087" lvl="1" indent="-342900" algn="just" rtl="0">
              <a:lnSpc>
                <a:spcPct val="91000"/>
              </a:lnSpc>
              <a:spcBef>
                <a:spcPts val="560"/>
              </a:spcBef>
              <a:spcAft>
                <a:spcPts val="0"/>
              </a:spcAft>
              <a:buSzPts val="1800"/>
              <a:buChar char="•"/>
            </a:pPr>
            <a:r>
              <a:rPr lang="it-IT" sz="2400" b="1" dirty="0">
                <a:latin typeface="Helvetica Neue"/>
                <a:ea typeface="Helvetica Neue"/>
                <a:cs typeface="Helvetica Neue"/>
                <a:sym typeface="Helvetica Neue"/>
              </a:rPr>
              <a:t>soddisfazione per il lavoro svolto: </a:t>
            </a:r>
            <a:r>
              <a:rPr lang="it-IT" sz="2400" dirty="0">
                <a:latin typeface="Helvetica Neue"/>
                <a:ea typeface="Helvetica Neue"/>
                <a:cs typeface="Helvetica Neue"/>
                <a:sym typeface="Helvetica Neue"/>
              </a:rPr>
              <a:t>8 (su una scala da 1 a 10)</a:t>
            </a:r>
            <a:endParaRPr sz="1400" dirty="0">
              <a:latin typeface="Arial"/>
              <a:ea typeface="Arial"/>
              <a:cs typeface="Arial"/>
              <a:sym typeface="Arial"/>
            </a:endParaRPr>
          </a:p>
          <a:p>
            <a:pPr marL="357187" lvl="1" indent="0" algn="just" rtl="0">
              <a:lnSpc>
                <a:spcPct val="91000"/>
              </a:lnSpc>
              <a:spcBef>
                <a:spcPts val="56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Arial"/>
              <a:buNone/>
            </a:pPr>
            <a:endParaRPr sz="2400" dirty="0">
              <a:solidFill>
                <a:srgbClr val="EB3013"/>
              </a:solidFill>
            </a:endParaRPr>
          </a:p>
          <a:p>
            <a:pPr marL="357187" lvl="1" indent="0" algn="just" rtl="0">
              <a:lnSpc>
                <a:spcPct val="91000"/>
              </a:lnSpc>
              <a:spcBef>
                <a:spcPts val="56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Arial"/>
              <a:buNone/>
            </a:pPr>
            <a:endParaRPr sz="2400" dirty="0">
              <a:solidFill>
                <a:srgbClr val="0D0D0D"/>
              </a:solidFill>
            </a:endParaRPr>
          </a:p>
          <a:p>
            <a:pPr marL="0" lvl="0" indent="0" algn="just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7" name="Google Shape;177;g2bad4a143e3_0_3"/>
          <p:cNvSpPr txBox="1">
            <a:spLocks noGrp="1"/>
          </p:cNvSpPr>
          <p:nvPr>
            <p:ph type="sldNum" idx="12"/>
          </p:nvPr>
        </p:nvSpPr>
        <p:spPr>
          <a:xfrm>
            <a:off x="11026967" y="6306345"/>
            <a:ext cx="555300" cy="365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it-IT"/>
              <a:t>15</a:t>
            </a:fld>
            <a:endParaRPr/>
          </a:p>
        </p:txBody>
      </p:sp>
      <p:sp>
        <p:nvSpPr>
          <p:cNvPr id="178" name="Google Shape;178;g2bad4a143e3_0_3"/>
          <p:cNvSpPr txBox="1"/>
          <p:nvPr/>
        </p:nvSpPr>
        <p:spPr>
          <a:xfrm>
            <a:off x="0" y="0"/>
            <a:ext cx="11396400" cy="11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500" b="1">
                <a:solidFill>
                  <a:schemeClr val="dk1"/>
                </a:solidFill>
              </a:rPr>
              <a:t> </a:t>
            </a:r>
            <a:r>
              <a:rPr lang="it-IT" sz="3200" b="1" i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Scienze della Formazione Primaria </a:t>
            </a:r>
            <a:endParaRPr sz="2600">
              <a:solidFill>
                <a:srgbClr val="59595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Grado di soddisfazione dei laureati (2/2)</a:t>
            </a:r>
            <a:endParaRPr sz="28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3"/>
          <p:cNvSpPr txBox="1"/>
          <p:nvPr/>
        </p:nvSpPr>
        <p:spPr>
          <a:xfrm>
            <a:off x="925689" y="2169625"/>
            <a:ext cx="10448164" cy="4180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</a:pPr>
            <a:r>
              <a:rPr lang="it-IT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Prof.ssa Roberta Mineo (Delegata all’internazionalizzazione)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</a:pPr>
            <a:r>
              <a:rPr lang="it-IT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it-IT" sz="24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roberta.mineo@unimore.it</a:t>
            </a:r>
            <a:r>
              <a:rPr lang="it-IT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)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</a:pPr>
            <a:r>
              <a:rPr lang="it-IT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Prof.ssa Rita Bertozzi (</a:t>
            </a:r>
            <a:r>
              <a:rPr lang="it-IT" sz="24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rita.bertozzi@unimore.it</a:t>
            </a:r>
            <a:r>
              <a:rPr lang="it-IT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)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</a:pPr>
            <a:r>
              <a:rPr lang="it-IT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Prof.ssa Annalisa Sezzi (</a:t>
            </a:r>
            <a:r>
              <a:rPr lang="it-IT" sz="24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annalisa.sezzi@unimore.it</a:t>
            </a:r>
            <a:r>
              <a:rPr lang="it-IT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)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</a:pPr>
            <a:r>
              <a:rPr lang="it-IT" sz="24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http://www.des.unimore.it/site/home/international.html</a:t>
            </a: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</a:pPr>
            <a:r>
              <a:rPr lang="it-IT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pPr marR="0" lvl="0" algn="just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2400"/>
            </a:pPr>
            <a:r>
              <a:rPr lang="it-IT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Scambi internazionali con oltre </a:t>
            </a:r>
            <a:r>
              <a:rPr lang="it-IT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50 sedi (48 dell’area europea e 6 dell’area extra-europea)</a:t>
            </a:r>
            <a:endParaRPr dirty="0"/>
          </a:p>
        </p:txBody>
      </p:sp>
      <p:pic>
        <p:nvPicPr>
          <p:cNvPr id="185" name="Google Shape;185;p1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665154" y="781671"/>
            <a:ext cx="4415611" cy="1223104"/>
          </a:xfrm>
          <a:prstGeom prst="rect">
            <a:avLst/>
          </a:prstGeom>
          <a:noFill/>
          <a:ln>
            <a:noFill/>
          </a:ln>
        </p:spPr>
      </p:pic>
      <p:sp>
        <p:nvSpPr>
          <p:cNvPr id="186" name="Google Shape;186;p13"/>
          <p:cNvSpPr txBox="1">
            <a:spLocks noGrp="1"/>
          </p:cNvSpPr>
          <p:nvPr>
            <p:ph type="title"/>
          </p:nvPr>
        </p:nvSpPr>
        <p:spPr>
          <a:xfrm>
            <a:off x="925689" y="160967"/>
            <a:ext cx="10182578" cy="51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it-IT" sz="2800">
                <a:solidFill>
                  <a:schemeClr val="lt1"/>
                </a:solidFill>
              </a:rPr>
              <a:t>Internazionalizzazione/ERASMUS </a:t>
            </a:r>
            <a:endParaRPr/>
          </a:p>
        </p:txBody>
      </p:sp>
      <p:sp>
        <p:nvSpPr>
          <p:cNvPr id="187" name="Google Shape;187;p13"/>
          <p:cNvSpPr txBox="1"/>
          <p:nvPr/>
        </p:nvSpPr>
        <p:spPr>
          <a:xfrm>
            <a:off x="925689" y="946521"/>
            <a:ext cx="9833651" cy="1170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None/>
            </a:pPr>
            <a:r>
              <a:rPr lang="it-IT" sz="32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Commissione Erasmus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None/>
            </a:pPr>
            <a:r>
              <a:rPr lang="it-IT" sz="24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Dipartimento di Educazione e Scienze Umane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4"/>
          <p:cNvSpPr txBox="1">
            <a:spLocks noGrp="1"/>
          </p:cNvSpPr>
          <p:nvPr>
            <p:ph type="ctrTitle"/>
          </p:nvPr>
        </p:nvSpPr>
        <p:spPr>
          <a:xfrm>
            <a:off x="1533682" y="2449722"/>
            <a:ext cx="9345000" cy="139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r>
              <a:rPr lang="it-IT" sz="4000" b="1" i="0">
                <a:latin typeface="Arial"/>
                <a:ea typeface="Arial"/>
                <a:cs typeface="Arial"/>
                <a:sym typeface="Arial"/>
              </a:rPr>
              <a:t>Unimore Orienta:</a:t>
            </a:r>
            <a:r>
              <a:rPr lang="it-IT" sz="4000" b="0" i="0">
                <a:latin typeface="Arial"/>
                <a:ea typeface="Arial"/>
                <a:cs typeface="Arial"/>
                <a:sym typeface="Arial"/>
              </a:rPr>
              <a:t> </a:t>
            </a:r>
            <a:r>
              <a:rPr lang="it-IT" sz="4000">
                <a:latin typeface="Arial"/>
                <a:ea typeface="Arial"/>
                <a:cs typeface="Arial"/>
                <a:sym typeface="Arial"/>
              </a:rPr>
              <a:t>open day</a:t>
            </a:r>
            <a:br>
              <a:rPr lang="it-IT" sz="4000">
                <a:latin typeface="Helvetica Neue"/>
                <a:ea typeface="Helvetica Neue"/>
                <a:cs typeface="Helvetica Neue"/>
                <a:sym typeface="Helvetica Neue"/>
              </a:rPr>
            </a:br>
            <a:endParaRPr sz="4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94" name="Google Shape;194;p14"/>
          <p:cNvSpPr txBox="1"/>
          <p:nvPr/>
        </p:nvSpPr>
        <p:spPr>
          <a:xfrm>
            <a:off x="1914144" y="3507129"/>
            <a:ext cx="8493900" cy="204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57188" marR="0" lvl="1" indent="0" algn="ctr" rtl="0">
              <a:lnSpc>
                <a:spcPct val="91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700"/>
              <a:buFont typeface="Calibri"/>
              <a:buNone/>
            </a:pPr>
            <a:r>
              <a:rPr lang="it-IT" sz="3600" b="1" dirty="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29 febbraio 2024</a:t>
            </a:r>
            <a:endParaRPr dirty="0"/>
          </a:p>
          <a:p>
            <a:pPr marL="357188" marR="0" lvl="1" indent="0" algn="ctr" rtl="0">
              <a:lnSpc>
                <a:spcPct val="91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None/>
            </a:pPr>
            <a:endParaRPr sz="3200" b="1" i="0" u="none" strike="noStrike" cap="none" dirty="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57187" marR="0" lvl="1" indent="0" algn="ctr" rtl="0">
              <a:lnSpc>
                <a:spcPct val="91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Calibri"/>
              <a:buNone/>
            </a:pPr>
            <a:r>
              <a:rPr lang="it-IT" sz="3000" b="1" i="0" u="none" strike="noStrike" cap="none" dirty="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dalle </a:t>
            </a:r>
            <a:r>
              <a:rPr lang="it-IT" sz="3000" b="1" dirty="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9.00 alle 12.00</a:t>
            </a:r>
            <a:endParaRPr sz="3000" b="1" dirty="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57187" marR="0" lvl="1" indent="0" algn="ctr" rtl="0">
              <a:lnSpc>
                <a:spcPct val="91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Calibri"/>
              <a:buNone/>
            </a:pPr>
            <a:r>
              <a:rPr lang="it-IT" sz="2400" b="1" dirty="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oppure</a:t>
            </a:r>
            <a:endParaRPr sz="2400" b="1" dirty="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57187" marR="0" lvl="1" indent="0" algn="ctr" rtl="0">
              <a:lnSpc>
                <a:spcPct val="91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Calibri"/>
              <a:buNone/>
            </a:pPr>
            <a:r>
              <a:rPr lang="it-IT" sz="3000" b="1" dirty="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dalle 15.00 alle 18.00</a:t>
            </a:r>
            <a:endParaRPr sz="3000" b="1" dirty="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57187" marR="0" lvl="1" indent="0" algn="ctr" rtl="0">
              <a:lnSpc>
                <a:spcPct val="91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Calibri"/>
              <a:buNone/>
            </a:pPr>
            <a:endParaRPr sz="3000" b="1" dirty="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57188" marR="0" lvl="1" indent="0" algn="ctr" rtl="0">
              <a:lnSpc>
                <a:spcPct val="91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Calibri"/>
              <a:buNone/>
            </a:pPr>
            <a:r>
              <a:rPr lang="it-IT" sz="3000" b="1" dirty="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Palazzo Baroni, Viale Timavo 93, Reggio Emilia</a:t>
            </a:r>
            <a:endParaRPr sz="3000" b="1" dirty="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57188" marR="0" lvl="1" indent="0" algn="ctr" rtl="0">
              <a:lnSpc>
                <a:spcPct val="91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350"/>
              <a:buFont typeface="Calibri"/>
              <a:buNone/>
            </a:pPr>
            <a:r>
              <a:rPr lang="it-IT" sz="1800" b="0" i="0" u="none" strike="noStrike" cap="none" dirty="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dirty="0"/>
          </a:p>
          <a:p>
            <a:pPr marL="357188" marR="0" lvl="1" indent="0" algn="ctr" rtl="0">
              <a:lnSpc>
                <a:spcPct val="91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Calibri"/>
              <a:buNone/>
            </a:pPr>
            <a:endParaRPr sz="2400" b="1" i="0" u="none" strike="noStrike" cap="none" dirty="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57188" marR="0" lvl="1" indent="0" algn="ctr" rtl="0">
              <a:lnSpc>
                <a:spcPct val="91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None/>
            </a:pPr>
            <a:endParaRPr sz="3200" b="1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43;p2">
            <a:extLst>
              <a:ext uri="{FF2B5EF4-FFF2-40B4-BE49-F238E27FC236}">
                <a16:creationId xmlns:a16="http://schemas.microsoft.com/office/drawing/2014/main" id="{D06815CD-4447-41BB-34A0-AE4F70A654AB}"/>
              </a:ext>
            </a:extLst>
          </p:cNvPr>
          <p:cNvSpPr txBox="1"/>
          <p:nvPr/>
        </p:nvSpPr>
        <p:spPr>
          <a:xfrm>
            <a:off x="7662672" y="562124"/>
            <a:ext cx="4023360" cy="46163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>
                <a:solidFill>
                  <a:schemeClr val="lt1"/>
                </a:solidFill>
              </a:rPr>
              <a:t>DIPARTIMENTO DI ECCELLENZA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"/>
          <p:cNvSpPr txBox="1">
            <a:spLocks noGrp="1"/>
          </p:cNvSpPr>
          <p:nvPr>
            <p:ph type="ctrTitle"/>
          </p:nvPr>
        </p:nvSpPr>
        <p:spPr>
          <a:xfrm>
            <a:off x="2063551" y="3604738"/>
            <a:ext cx="8075059" cy="13041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49333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Helvetica Neue"/>
              <a:buNone/>
            </a:pPr>
            <a:r>
              <a:rPr lang="it-IT" sz="3000"/>
              <a:t>Corso di Laurea Magistrale a Ciclo Unico </a:t>
            </a:r>
            <a:br>
              <a:rPr lang="it-IT" sz="3000"/>
            </a:br>
            <a:r>
              <a:rPr lang="it-IT" sz="3000"/>
              <a:t>in Scienze della Formazione Primaria</a:t>
            </a:r>
            <a:endParaRPr sz="2800"/>
          </a:p>
        </p:txBody>
      </p:sp>
      <p:sp>
        <p:nvSpPr>
          <p:cNvPr id="42" name="Google Shape;42;p2"/>
          <p:cNvSpPr txBox="1">
            <a:spLocks noGrp="1"/>
          </p:cNvSpPr>
          <p:nvPr>
            <p:ph type="subTitle" idx="1"/>
          </p:nvPr>
        </p:nvSpPr>
        <p:spPr>
          <a:xfrm>
            <a:off x="1459012" y="5029447"/>
            <a:ext cx="9273976" cy="649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</a:pPr>
            <a:r>
              <a:rPr lang="it-IT" sz="2800" b="1"/>
              <a:t>Presidente prof.ssa Chiara Bertolini</a:t>
            </a:r>
            <a:endParaRPr sz="2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43;p2"/>
          <p:cNvSpPr txBox="1"/>
          <p:nvPr/>
        </p:nvSpPr>
        <p:spPr>
          <a:xfrm>
            <a:off x="7662672" y="562124"/>
            <a:ext cx="4023360" cy="46163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>
                <a:solidFill>
                  <a:schemeClr val="lt1"/>
                </a:solidFill>
              </a:rPr>
              <a:t>DIPARTIMENTO DI ECCELLENZA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"/>
          <p:cNvSpPr/>
          <p:nvPr/>
        </p:nvSpPr>
        <p:spPr>
          <a:xfrm>
            <a:off x="1143000" y="2452605"/>
            <a:ext cx="10450200" cy="47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Presentano:</a:t>
            </a:r>
            <a:endParaRPr dirty="0"/>
          </a:p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1400" b="1" i="1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it-IT" sz="28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Prof.ssa  TIZIANA ALTIERO </a:t>
            </a:r>
            <a:endParaRPr dirty="0"/>
          </a:p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it-IT" sz="27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Delegata all’Orientamento</a:t>
            </a:r>
            <a:endParaRPr sz="2700" b="1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085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1400" b="1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it-IT" sz="28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Prof.ssa CHIARA BERTOLINI </a:t>
            </a:r>
            <a:endParaRPr dirty="0"/>
          </a:p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it-IT" sz="27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Presidente del </a:t>
            </a:r>
            <a:r>
              <a:rPr lang="it-IT" sz="27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CdLMCU</a:t>
            </a:r>
            <a:r>
              <a:rPr lang="it-IT" sz="27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in Scienze della Formazione Primaria</a:t>
            </a:r>
            <a:endParaRPr sz="3100" b="1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8895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1400" b="1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it-IT" sz="28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Dott.ss</a:t>
            </a:r>
            <a:r>
              <a:rPr lang="it-IT" sz="2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it-IT" sz="28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PIERINA GIOVANNA BERTOGLIO </a:t>
            </a:r>
            <a:endParaRPr sz="2800" b="1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it-IT" sz="27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Tutor di tirocinio </a:t>
            </a:r>
            <a:r>
              <a:rPr lang="it-IT" sz="27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del </a:t>
            </a:r>
            <a:r>
              <a:rPr lang="it-IT" sz="2700" b="1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CdLMCU</a:t>
            </a:r>
            <a:r>
              <a:rPr lang="it-IT" sz="27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in Scienze della Formazione Primaria</a:t>
            </a:r>
            <a:endParaRPr sz="1300" dirty="0"/>
          </a:p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2800" b="1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43;p2">
            <a:extLst>
              <a:ext uri="{FF2B5EF4-FFF2-40B4-BE49-F238E27FC236}">
                <a16:creationId xmlns:a16="http://schemas.microsoft.com/office/drawing/2014/main" id="{1CFD31F3-4E3F-FD04-4A54-6F6F3376032E}"/>
              </a:ext>
            </a:extLst>
          </p:cNvPr>
          <p:cNvSpPr txBox="1"/>
          <p:nvPr/>
        </p:nvSpPr>
        <p:spPr>
          <a:xfrm>
            <a:off x="7735824" y="562124"/>
            <a:ext cx="3950208" cy="46163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>
                <a:solidFill>
                  <a:schemeClr val="lt1"/>
                </a:solidFill>
              </a:rPr>
              <a:t>DIPARTIMENTO DI ECCELLENZA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"/>
          <p:cNvSpPr txBox="1">
            <a:spLocks noGrp="1"/>
          </p:cNvSpPr>
          <p:nvPr>
            <p:ph type="body" idx="1"/>
          </p:nvPr>
        </p:nvSpPr>
        <p:spPr>
          <a:xfrm>
            <a:off x="1057364" y="1521226"/>
            <a:ext cx="10157484" cy="5029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42950" lvl="1" indent="-152400" algn="just" rtl="0"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ts val="2400"/>
              <a:buChar char="•"/>
            </a:pPr>
            <a:r>
              <a:rPr lang="it-IT" sz="2400"/>
              <a:t> La Laurea Magistrale a Ciclo Unico in Scienze della Formazione Primaria ha</a:t>
            </a:r>
            <a:r>
              <a:rPr lang="it-IT" sz="3000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it-IT" sz="2400"/>
              <a:t>una normale durata di </a:t>
            </a:r>
            <a:r>
              <a:rPr lang="it-IT" sz="2400" b="1">
                <a:solidFill>
                  <a:srgbClr val="FF0000"/>
                </a:solidFill>
              </a:rPr>
              <a:t>5</a:t>
            </a:r>
            <a:r>
              <a:rPr lang="it-IT" sz="2400" b="1"/>
              <a:t> anni </a:t>
            </a:r>
            <a:r>
              <a:rPr lang="it-IT" sz="2400"/>
              <a:t>(e non prevede l’iscrizione in modalità part-time) </a:t>
            </a:r>
            <a:endParaRPr sz="2400"/>
          </a:p>
          <a:p>
            <a:pPr marL="742950" lvl="0" indent="0" algn="just" rtl="0">
              <a:spcBef>
                <a:spcPts val="600"/>
              </a:spcBef>
              <a:spcAft>
                <a:spcPts val="0"/>
              </a:spcAft>
              <a:buNone/>
            </a:pPr>
            <a:endParaRPr sz="2400"/>
          </a:p>
          <a:p>
            <a:pPr marL="742950" lvl="1" indent="-152400" algn="just" rtl="0"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ts val="2400"/>
              <a:buChar char="•"/>
            </a:pPr>
            <a:r>
              <a:rPr lang="it-IT" sz="2400"/>
              <a:t> Il CdS ha un carattere </a:t>
            </a:r>
            <a:r>
              <a:rPr lang="it-IT" sz="2400" b="1"/>
              <a:t>abilitante</a:t>
            </a:r>
            <a:r>
              <a:rPr lang="it-IT" sz="2400"/>
              <a:t> per l’esercizio della professione di insegnante:</a:t>
            </a:r>
            <a:endParaRPr sz="2400"/>
          </a:p>
          <a:p>
            <a:pPr marL="742950" lvl="1" indent="-152400" algn="just" rtl="0"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ts val="2400"/>
              <a:buChar char="•"/>
            </a:pPr>
            <a:r>
              <a:rPr lang="it-IT" sz="2400">
                <a:solidFill>
                  <a:srgbClr val="0D0D0D"/>
                </a:solidFill>
              </a:rPr>
              <a:t> costituisce </a:t>
            </a:r>
            <a:r>
              <a:rPr lang="it-IT" sz="2400" b="1" u="sng">
                <a:solidFill>
                  <a:srgbClr val="0D0D0D"/>
                </a:solidFill>
              </a:rPr>
              <a:t>l’unico titolo </a:t>
            </a:r>
            <a:r>
              <a:rPr lang="it-IT" sz="2400" b="1">
                <a:solidFill>
                  <a:srgbClr val="0D0D0D"/>
                </a:solidFill>
              </a:rPr>
              <a:t>di accesso all’insegnamento nella Scuola dell’Infanzia e Primaria</a:t>
            </a:r>
            <a:r>
              <a:rPr lang="it-IT" sz="2400">
                <a:solidFill>
                  <a:srgbClr val="0D0D0D"/>
                </a:solidFill>
              </a:rPr>
              <a:t>; inoltre consente di lavorare anche nell’ambito della </a:t>
            </a:r>
            <a:r>
              <a:rPr lang="it-IT" sz="2400" b="1">
                <a:solidFill>
                  <a:srgbClr val="0D0D0D"/>
                </a:solidFill>
              </a:rPr>
              <a:t>Scuola in ospedale</a:t>
            </a:r>
            <a:r>
              <a:rPr lang="it-IT" sz="2400">
                <a:solidFill>
                  <a:srgbClr val="0D0D0D"/>
                </a:solidFill>
              </a:rPr>
              <a:t>, della </a:t>
            </a:r>
            <a:r>
              <a:rPr lang="it-IT" sz="2400" b="1">
                <a:solidFill>
                  <a:srgbClr val="0D0D0D"/>
                </a:solidFill>
              </a:rPr>
              <a:t>Scuola in carcere </a:t>
            </a:r>
            <a:r>
              <a:rPr lang="it-IT" sz="2400">
                <a:solidFill>
                  <a:srgbClr val="0D0D0D"/>
                </a:solidFill>
              </a:rPr>
              <a:t>e dell’insegnamento nei </a:t>
            </a:r>
            <a:r>
              <a:rPr lang="it-IT" sz="2400" b="1">
                <a:solidFill>
                  <a:srgbClr val="0D0D0D"/>
                </a:solidFill>
              </a:rPr>
              <a:t>Centri Provinciali Istruzione Adulti </a:t>
            </a:r>
            <a:r>
              <a:rPr lang="it-IT" sz="2400">
                <a:solidFill>
                  <a:srgbClr val="0D0D0D"/>
                </a:solidFill>
              </a:rPr>
              <a:t>(CPIA).</a:t>
            </a:r>
            <a:endParaRPr sz="2400">
              <a:solidFill>
                <a:srgbClr val="0D0D0D"/>
              </a:solidFill>
            </a:endParaRPr>
          </a:p>
          <a:p>
            <a:pPr marL="0" lvl="0" indent="0" algn="just" rtl="0">
              <a:lnSpc>
                <a:spcPct val="91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D0D0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91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>
              <a:solidFill>
                <a:srgbClr val="7F7F7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6" name="Google Shape;56;p4"/>
          <p:cNvSpPr txBox="1">
            <a:spLocks noGrp="1"/>
          </p:cNvSpPr>
          <p:nvPr>
            <p:ph type="body" idx="2"/>
          </p:nvPr>
        </p:nvSpPr>
        <p:spPr>
          <a:xfrm>
            <a:off x="2384993" y="226224"/>
            <a:ext cx="7518266" cy="1200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it-IT" sz="2800" b="1" i="1">
                <a:solidFill>
                  <a:srgbClr val="FF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Laurea Magistrale a Ciclo Unico </a:t>
            </a:r>
            <a:endParaRPr/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it-IT" sz="2800" b="1" i="1">
                <a:solidFill>
                  <a:srgbClr val="FF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Scienze della Formazione Primaria</a:t>
            </a:r>
            <a:endParaRPr sz="2800" b="1" i="1">
              <a:solidFill>
                <a:srgbClr val="FF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bad4a143e3_1_19"/>
          <p:cNvSpPr txBox="1">
            <a:spLocks noGrp="1"/>
          </p:cNvSpPr>
          <p:nvPr>
            <p:ph type="body" idx="1"/>
          </p:nvPr>
        </p:nvSpPr>
        <p:spPr>
          <a:xfrm>
            <a:off x="1057364" y="1521226"/>
            <a:ext cx="10157400" cy="502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60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57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Char char="•"/>
            </a:pPr>
            <a:r>
              <a:rPr lang="it-IT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 accedere al percorso formativo sono necessari: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200150" lvl="1" indent="-45720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Char char="•"/>
            </a:pPr>
            <a:r>
              <a:rPr lang="it-IT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 Diploma di scuola secondaria superiore</a:t>
            </a:r>
            <a:endParaRPr/>
          </a:p>
          <a:p>
            <a:pPr marL="1200150" lvl="1" indent="-45720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Char char="•"/>
            </a:pPr>
            <a:r>
              <a:rPr lang="it-IT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 superamento del </a:t>
            </a:r>
            <a:r>
              <a:rPr lang="it-IT" sz="2400" b="1">
                <a:solidFill>
                  <a:schemeClr val="dk1"/>
                </a:solidFill>
              </a:rPr>
              <a:t>test d’ingresso</a:t>
            </a:r>
            <a:r>
              <a:rPr lang="it-IT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(numero programmato)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0" lvl="2" indent="-127000" algn="just" rtl="0">
              <a:spcBef>
                <a:spcPts val="480"/>
              </a:spcBef>
              <a:spcAft>
                <a:spcPts val="0"/>
              </a:spcAft>
              <a:buClr>
                <a:srgbClr val="FF0000"/>
              </a:buClr>
              <a:buSzPts val="2000"/>
              <a:buChar char="•"/>
            </a:pPr>
            <a:r>
              <a:rPr lang="it-IT" sz="2000"/>
              <a:t> obbligatorio a livello Nazionale, </a:t>
            </a:r>
            <a:endParaRPr sz="2400"/>
          </a:p>
          <a:p>
            <a:pPr marL="1143000" lvl="2" indent="-127000" algn="just" rtl="0">
              <a:spcBef>
                <a:spcPts val="480"/>
              </a:spcBef>
              <a:spcAft>
                <a:spcPts val="0"/>
              </a:spcAft>
              <a:buClr>
                <a:srgbClr val="FF0000"/>
              </a:buClr>
              <a:buSzPts val="2000"/>
              <a:buChar char="•"/>
            </a:pPr>
            <a:r>
              <a:rPr lang="it-IT" sz="2000"/>
              <a:t> svolto in una  data fissata dal Ministero ed uguale per tutta Italia,</a:t>
            </a:r>
            <a:endParaRPr sz="2400"/>
          </a:p>
          <a:p>
            <a:pPr marL="1143000" lvl="2" indent="-127000" algn="just" rtl="0">
              <a:spcBef>
                <a:spcPts val="480"/>
              </a:spcBef>
              <a:spcAft>
                <a:spcPts val="0"/>
              </a:spcAft>
              <a:buClr>
                <a:srgbClr val="FF0000"/>
              </a:buClr>
              <a:buSzPts val="2000"/>
              <a:buChar char="•"/>
            </a:pPr>
            <a:r>
              <a:rPr lang="it-IT" sz="2000"/>
              <a:t> organizzato da ciascuna sede di  Scienze della Formazione Primaria</a:t>
            </a:r>
            <a:endParaRPr sz="2400"/>
          </a:p>
          <a:p>
            <a:pPr marL="1200150" lvl="1" indent="-45720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400"/>
              <a:buChar char="•"/>
            </a:pPr>
            <a:r>
              <a:rPr lang="it-IT" sz="2400"/>
              <a:t>in caso di rinunce da parte di chi si è collocato in posizione utile, sono previste modalità di scorrimento della graduatoria, secondo le modalità indicate nel bando</a:t>
            </a:r>
            <a:endParaRPr sz="2400"/>
          </a:p>
          <a:p>
            <a:pPr marL="1143000" lvl="0" indent="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endParaRPr sz="2000"/>
          </a:p>
          <a:p>
            <a:pPr marL="1143000" lvl="0" indent="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endParaRPr sz="2000"/>
          </a:p>
        </p:txBody>
      </p:sp>
      <p:sp>
        <p:nvSpPr>
          <p:cNvPr id="62" name="Google Shape;62;g2bad4a143e3_1_19"/>
          <p:cNvSpPr txBox="1">
            <a:spLocks noGrp="1"/>
          </p:cNvSpPr>
          <p:nvPr>
            <p:ph type="body" idx="2"/>
          </p:nvPr>
        </p:nvSpPr>
        <p:spPr>
          <a:xfrm>
            <a:off x="2384993" y="226224"/>
            <a:ext cx="7518300" cy="1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it-IT" sz="2800" b="1" i="1">
                <a:solidFill>
                  <a:srgbClr val="FF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Laurea Magistrale a Ciclo Unico </a:t>
            </a:r>
            <a:endParaRPr/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it-IT" sz="2800" b="1" i="1">
                <a:solidFill>
                  <a:srgbClr val="FF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Scienze della Formazione Primaria</a:t>
            </a:r>
            <a:endParaRPr sz="2800" b="1" i="1">
              <a:solidFill>
                <a:srgbClr val="FF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6"/>
          <p:cNvSpPr txBox="1">
            <a:spLocks noGrp="1"/>
          </p:cNvSpPr>
          <p:nvPr>
            <p:ph type="body" idx="1"/>
          </p:nvPr>
        </p:nvSpPr>
        <p:spPr>
          <a:xfrm>
            <a:off x="1811524" y="2068894"/>
            <a:ext cx="8568952" cy="3688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None/>
            </a:pPr>
            <a:r>
              <a:rPr lang="it-IT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 bando è consultabile al link:</a:t>
            </a:r>
            <a:endParaRPr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None/>
            </a:pPr>
            <a:endParaRPr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None/>
            </a:pPr>
            <a:r>
              <a:rPr lang="it-IT" sz="2800" u="sng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https://www.unimore.it/bandi/StuLau-LauCU.html</a:t>
            </a:r>
            <a:endParaRPr sz="28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None/>
            </a:pPr>
            <a:endParaRPr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ts val="2800"/>
              <a:buNone/>
            </a:pPr>
            <a:r>
              <a:rPr lang="it-IT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 link è indicato anche nell’homepage del Dipartimento </a:t>
            </a:r>
            <a:endParaRPr dirty="0"/>
          </a:p>
          <a:p>
            <a:pPr marL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ts val="3200"/>
              <a:buNone/>
            </a:pPr>
            <a:r>
              <a:rPr lang="it-IT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lang="it-IT" sz="32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www.des.unimore.it</a:t>
            </a:r>
            <a:endParaRPr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ts val="2000"/>
              <a:buNone/>
            </a:pPr>
            <a:endParaRPr sz="2000" b="1" dirty="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5" name="Google Shape;75;p6"/>
          <p:cNvSpPr txBox="1">
            <a:spLocks noGrp="1"/>
          </p:cNvSpPr>
          <p:nvPr>
            <p:ph type="body" idx="2"/>
          </p:nvPr>
        </p:nvSpPr>
        <p:spPr>
          <a:xfrm>
            <a:off x="3041368" y="946869"/>
            <a:ext cx="6109264" cy="470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it-IT" sz="3600" b="1" i="1">
                <a:solidFill>
                  <a:srgbClr val="FF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 modalità di accesso </a:t>
            </a:r>
            <a:endParaRPr/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it-IT" sz="3600" b="1" i="1">
                <a:solidFill>
                  <a:srgbClr val="FF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nell’a.a. 202</a:t>
            </a:r>
            <a:r>
              <a:rPr lang="it-IT" sz="3600" b="1" i="1">
                <a:solidFill>
                  <a:srgbClr val="FF0000"/>
                </a:solidFill>
              </a:rPr>
              <a:t>4</a:t>
            </a:r>
            <a:r>
              <a:rPr lang="it-IT" sz="3600" b="1" i="1">
                <a:solidFill>
                  <a:srgbClr val="FF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/2</a:t>
            </a:r>
            <a:r>
              <a:rPr lang="it-IT" sz="3600" b="1" i="1">
                <a:solidFill>
                  <a:srgbClr val="FF0000"/>
                </a:solidFill>
              </a:rPr>
              <a:t>5</a:t>
            </a:r>
            <a:endParaRPr/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endParaRPr sz="3200" b="1" i="1">
              <a:solidFill>
                <a:srgbClr val="FF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76" name="Google Shape;76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64000" y="6306344"/>
            <a:ext cx="971760" cy="2985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bad4a143e3_1_38"/>
          <p:cNvSpPr txBox="1">
            <a:spLocks noGrp="1"/>
          </p:cNvSpPr>
          <p:nvPr>
            <p:ph type="body" idx="1"/>
          </p:nvPr>
        </p:nvSpPr>
        <p:spPr>
          <a:xfrm>
            <a:off x="1010653" y="966701"/>
            <a:ext cx="10154700" cy="469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A COSA SERVE?</a:t>
            </a:r>
            <a:endParaRPr/>
          </a:p>
          <a:p>
            <a:pPr marL="0" lvl="0" indent="0" algn="just" rtl="0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 A FORMARE </a:t>
            </a:r>
            <a:r>
              <a:rPr lang="it-IT" u="sng"/>
              <a:t>“BRAVI INSEGNANTI” </a:t>
            </a:r>
            <a:endParaRPr u="sng"/>
          </a:p>
          <a:p>
            <a:pPr marL="0" lvl="0" indent="0" algn="ctr" rtl="0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DI SCUOLA DELL’INFANZIA </a:t>
            </a:r>
            <a:endParaRPr/>
          </a:p>
          <a:p>
            <a:pPr marL="0" lvl="0" indent="0" algn="ctr" rtl="0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E DI SCUOLA PRIMARIA</a:t>
            </a:r>
            <a:endParaRPr/>
          </a:p>
          <a:p>
            <a:pPr marL="0" lvl="0" indent="0" algn="ctr" rtl="0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... CAPACI DI…</a:t>
            </a:r>
            <a:endParaRPr/>
          </a:p>
          <a:p>
            <a:pPr marL="0" lvl="0" indent="0" algn="just" rtl="0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just" rtl="0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osservare, progettare e condurre azioni didattiche, valutare e documentare attività didattiche ed educative </a:t>
            </a:r>
            <a:r>
              <a:rPr lang="it-IT" sz="2400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nel gruppo sezione/classe, anche attraverso l’uso consapevole delle t</a:t>
            </a:r>
            <a:r>
              <a:rPr lang="it-IT" sz="2400" u="sng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ecnologie dell’istruzione</a:t>
            </a:r>
            <a:r>
              <a:rPr lang="it-IT" sz="2400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 e dell’educazione e con particolare riguardo all’organizzazione della scuola in contesti multiculturali e all’accoglienza e all’</a:t>
            </a:r>
            <a:r>
              <a:rPr lang="it-IT" sz="2400" u="sng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inclusione</a:t>
            </a:r>
            <a:r>
              <a:rPr lang="it-IT" sz="2400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 degli studenti con disbilità e/o con bisogni educativi speciali</a:t>
            </a:r>
            <a:endParaRPr/>
          </a:p>
        </p:txBody>
      </p:sp>
      <p:sp>
        <p:nvSpPr>
          <p:cNvPr id="82" name="Google Shape;82;g2bad4a143e3_1_38"/>
          <p:cNvSpPr txBox="1">
            <a:spLocks noGrp="1"/>
          </p:cNvSpPr>
          <p:nvPr>
            <p:ph type="body" idx="2"/>
          </p:nvPr>
        </p:nvSpPr>
        <p:spPr>
          <a:xfrm>
            <a:off x="2054299" y="456"/>
            <a:ext cx="8146200" cy="137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it-IT" sz="3200" b="1" i="1">
                <a:solidFill>
                  <a:srgbClr val="FF0000"/>
                </a:solidFill>
              </a:rPr>
              <a:t>Scienze della Formazione Primaria</a:t>
            </a:r>
            <a:endParaRPr/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sz="2800"/>
          </a:p>
        </p:txBody>
      </p:sp>
      <p:pic>
        <p:nvPicPr>
          <p:cNvPr id="83" name="Google Shape;83;g2bad4a143e3_1_3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64000" y="6306344"/>
            <a:ext cx="971761" cy="2985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bad4a143e3_1_92"/>
          <p:cNvSpPr txBox="1">
            <a:spLocks noGrp="1"/>
          </p:cNvSpPr>
          <p:nvPr>
            <p:ph type="body" idx="1"/>
          </p:nvPr>
        </p:nvSpPr>
        <p:spPr>
          <a:xfrm>
            <a:off x="897550" y="667275"/>
            <a:ext cx="10154700" cy="72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COME LO SI DIVENTA?</a:t>
            </a:r>
            <a:endParaRPr/>
          </a:p>
          <a:p>
            <a:pPr marL="0" lvl="0" indent="0" algn="just" rtl="0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just" rtl="0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 </a:t>
            </a:r>
            <a:endParaRPr/>
          </a:p>
        </p:txBody>
      </p:sp>
      <p:sp>
        <p:nvSpPr>
          <p:cNvPr id="89" name="Google Shape;89;g2bad4a143e3_1_92"/>
          <p:cNvSpPr txBox="1">
            <a:spLocks noGrp="1"/>
          </p:cNvSpPr>
          <p:nvPr>
            <p:ph type="body" idx="2"/>
          </p:nvPr>
        </p:nvSpPr>
        <p:spPr>
          <a:xfrm>
            <a:off x="2022899" y="-136869"/>
            <a:ext cx="8146200" cy="137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it-IT" sz="3200" b="1" i="1">
                <a:solidFill>
                  <a:srgbClr val="FF0000"/>
                </a:solidFill>
              </a:rPr>
              <a:t>Scienze della Formazione Primaria</a:t>
            </a:r>
            <a:endParaRPr/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sz="2800"/>
          </a:p>
        </p:txBody>
      </p:sp>
      <p:pic>
        <p:nvPicPr>
          <p:cNvPr id="90" name="Google Shape;90;g2bad4a143e3_1_9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64000" y="6306344"/>
            <a:ext cx="971761" cy="298538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g2bad4a143e3_1_9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88400" y="1519575"/>
            <a:ext cx="9287974" cy="86963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bad4a143e3_1_58"/>
          <p:cNvSpPr txBox="1">
            <a:spLocks noGrp="1"/>
          </p:cNvSpPr>
          <p:nvPr>
            <p:ph type="title"/>
          </p:nvPr>
        </p:nvSpPr>
        <p:spPr>
          <a:xfrm>
            <a:off x="2514565" y="-41778"/>
            <a:ext cx="7171200" cy="68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it-IT" sz="3200" i="1">
                <a:solidFill>
                  <a:srgbClr val="FF0000"/>
                </a:solidFill>
              </a:rPr>
              <a:t>Il curricolo formativo</a:t>
            </a:r>
            <a:endParaRPr/>
          </a:p>
        </p:txBody>
      </p:sp>
      <p:sp>
        <p:nvSpPr>
          <p:cNvPr id="97" name="Google Shape;97;g2bad4a143e3_1_58"/>
          <p:cNvSpPr txBox="1">
            <a:spLocks noGrp="1"/>
          </p:cNvSpPr>
          <p:nvPr>
            <p:ph type="body" idx="1"/>
          </p:nvPr>
        </p:nvSpPr>
        <p:spPr>
          <a:xfrm>
            <a:off x="1232824" y="1139631"/>
            <a:ext cx="10058400" cy="500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Char char="•"/>
            </a:pPr>
            <a:r>
              <a:rPr lang="it-IT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 curricolo formativo della Laurea Magistrale a Ciclo Unico in Scienze della Formazione primaria si caratterizza per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74295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102870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Char char="•"/>
            </a:pPr>
            <a:r>
              <a:rPr lang="it-IT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Relazione di Tirocinio e Tesi di Laurea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</a:pPr>
            <a:endParaRPr sz="2400"/>
          </a:p>
        </p:txBody>
      </p:sp>
      <p:sp>
        <p:nvSpPr>
          <p:cNvPr id="98" name="Google Shape;98;g2bad4a143e3_1_58"/>
          <p:cNvSpPr txBox="1">
            <a:spLocks noGrp="1"/>
          </p:cNvSpPr>
          <p:nvPr>
            <p:ph type="body" idx="2"/>
          </p:nvPr>
        </p:nvSpPr>
        <p:spPr>
          <a:xfrm>
            <a:off x="2510390" y="566333"/>
            <a:ext cx="7171200" cy="49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it-IT" sz="2800">
                <a:solidFill>
                  <a:srgbClr val="FF0000"/>
                </a:solidFill>
              </a:rPr>
              <a:t>Organizzazione didattica</a:t>
            </a:r>
            <a:endParaRPr/>
          </a:p>
        </p:txBody>
      </p:sp>
      <p:grpSp>
        <p:nvGrpSpPr>
          <p:cNvPr id="99" name="Google Shape;99;g2bad4a143e3_1_58"/>
          <p:cNvGrpSpPr/>
          <p:nvPr/>
        </p:nvGrpSpPr>
        <p:grpSpPr>
          <a:xfrm>
            <a:off x="3760206" y="1950570"/>
            <a:ext cx="4233494" cy="4233494"/>
            <a:chOff x="2820225" y="891450"/>
            <a:chExt cx="3175200" cy="3175200"/>
          </a:xfrm>
        </p:grpSpPr>
        <p:sp>
          <p:nvSpPr>
            <p:cNvPr id="100" name="Google Shape;100;g2bad4a143e3_1_58"/>
            <p:cNvSpPr/>
            <p:nvPr/>
          </p:nvSpPr>
          <p:spPr>
            <a:xfrm rot="10800000">
              <a:off x="2820225" y="891450"/>
              <a:ext cx="3175200" cy="3175200"/>
            </a:xfrm>
            <a:prstGeom prst="blockArc">
              <a:avLst>
                <a:gd name="adj1" fmla="val 5399801"/>
                <a:gd name="adj2" fmla="val 3012680"/>
                <a:gd name="adj3" fmla="val 6939"/>
              </a:avLst>
            </a:prstGeom>
            <a:solidFill>
              <a:srgbClr val="83E3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g2bad4a143e3_1_58"/>
            <p:cNvSpPr/>
            <p:nvPr/>
          </p:nvSpPr>
          <p:spPr>
            <a:xfrm rot="10800000">
              <a:off x="3175023" y="1179900"/>
              <a:ext cx="450600" cy="450600"/>
            </a:xfrm>
            <a:prstGeom prst="rtTriangle">
              <a:avLst/>
            </a:prstGeom>
            <a:solidFill>
              <a:srgbClr val="83E3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2" name="Google Shape;102;g2bad4a143e3_1_58"/>
          <p:cNvGrpSpPr/>
          <p:nvPr/>
        </p:nvGrpSpPr>
        <p:grpSpPr>
          <a:xfrm>
            <a:off x="6840400" y="4144513"/>
            <a:ext cx="2187770" cy="1556636"/>
            <a:chOff x="5130375" y="2959988"/>
            <a:chExt cx="1332300" cy="914700"/>
          </a:xfrm>
        </p:grpSpPr>
        <p:sp>
          <p:nvSpPr>
            <p:cNvPr id="103" name="Google Shape;103;g2bad4a143e3_1_58"/>
            <p:cNvSpPr/>
            <p:nvPr/>
          </p:nvSpPr>
          <p:spPr>
            <a:xfrm>
              <a:off x="5130375" y="3244988"/>
              <a:ext cx="1332300" cy="629700"/>
            </a:xfrm>
            <a:prstGeom prst="rect">
              <a:avLst/>
            </a:prstGeom>
            <a:solidFill>
              <a:srgbClr val="1B786F"/>
            </a:solidFill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3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a frequenza obbligatoria</a:t>
              </a:r>
              <a:endParaRPr sz="2100">
                <a:solidFill>
                  <a:srgbClr val="FFFFFF"/>
                </a:solidFill>
              </a:endParaRPr>
            </a:p>
          </p:txBody>
        </p:sp>
        <p:sp>
          <p:nvSpPr>
            <p:cNvPr id="104" name="Google Shape;104;g2bad4a143e3_1_58"/>
            <p:cNvSpPr/>
            <p:nvPr/>
          </p:nvSpPr>
          <p:spPr>
            <a:xfrm>
              <a:off x="5130375" y="2959988"/>
              <a:ext cx="1332300" cy="285000"/>
            </a:xfrm>
            <a:prstGeom prst="round1Rect">
              <a:avLst>
                <a:gd name="adj" fmla="val 50000"/>
              </a:avLst>
            </a:prstGeom>
            <a:solidFill>
              <a:srgbClr val="155B5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7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LABORATORI</a:t>
              </a:r>
              <a:endParaRPr sz="1700">
                <a:solidFill>
                  <a:srgbClr val="FFFFFF"/>
                </a:solidFill>
              </a:endParaRPr>
            </a:p>
          </p:txBody>
        </p:sp>
      </p:grpSp>
      <p:grpSp>
        <p:nvGrpSpPr>
          <p:cNvPr id="105" name="Google Shape;105;g2bad4a143e3_1_58"/>
          <p:cNvGrpSpPr/>
          <p:nvPr/>
        </p:nvGrpSpPr>
        <p:grpSpPr>
          <a:xfrm>
            <a:off x="4759111" y="2088622"/>
            <a:ext cx="2187770" cy="1618196"/>
            <a:chOff x="3612459" y="1355341"/>
            <a:chExt cx="1332300" cy="914700"/>
          </a:xfrm>
        </p:grpSpPr>
        <p:sp>
          <p:nvSpPr>
            <p:cNvPr id="106" name="Google Shape;106;g2bad4a143e3_1_58"/>
            <p:cNvSpPr/>
            <p:nvPr/>
          </p:nvSpPr>
          <p:spPr>
            <a:xfrm>
              <a:off x="3612459" y="1640341"/>
              <a:ext cx="1332300" cy="629700"/>
            </a:xfrm>
            <a:prstGeom prst="rect">
              <a:avLst/>
            </a:prstGeom>
            <a:solidFill>
              <a:srgbClr val="1B786F"/>
            </a:solidFill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1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NON a frequenza obbligatoria</a:t>
              </a:r>
              <a:endParaRPr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07" name="Google Shape;107;g2bad4a143e3_1_58"/>
            <p:cNvSpPr/>
            <p:nvPr/>
          </p:nvSpPr>
          <p:spPr>
            <a:xfrm>
              <a:off x="3612459" y="1355341"/>
              <a:ext cx="1332300" cy="285000"/>
            </a:xfrm>
            <a:prstGeom prst="round1Rect">
              <a:avLst>
                <a:gd name="adj" fmla="val 50000"/>
              </a:avLst>
            </a:prstGeom>
            <a:solidFill>
              <a:srgbClr val="155B5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7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INSEGNAMENTI</a:t>
              </a:r>
              <a:endParaRPr sz="1700">
                <a:solidFill>
                  <a:srgbClr val="FFFFFF"/>
                </a:solidFill>
              </a:endParaRPr>
            </a:p>
          </p:txBody>
        </p:sp>
      </p:grpSp>
      <p:grpSp>
        <p:nvGrpSpPr>
          <p:cNvPr id="108" name="Google Shape;108;g2bad4a143e3_1_58"/>
          <p:cNvGrpSpPr/>
          <p:nvPr/>
        </p:nvGrpSpPr>
        <p:grpSpPr>
          <a:xfrm>
            <a:off x="2768431" y="4296897"/>
            <a:ext cx="2295553" cy="1733905"/>
            <a:chOff x="2465775" y="2422675"/>
            <a:chExt cx="1332300" cy="914700"/>
          </a:xfrm>
        </p:grpSpPr>
        <p:sp>
          <p:nvSpPr>
            <p:cNvPr id="109" name="Google Shape;109;g2bad4a143e3_1_58"/>
            <p:cNvSpPr/>
            <p:nvPr/>
          </p:nvSpPr>
          <p:spPr>
            <a:xfrm>
              <a:off x="2465775" y="2707675"/>
              <a:ext cx="1332300" cy="629700"/>
            </a:xfrm>
            <a:prstGeom prst="rect">
              <a:avLst/>
            </a:prstGeom>
            <a:solidFill>
              <a:srgbClr val="1B786F"/>
            </a:solidFill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3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nella scuola dell’infanzia e primaria</a:t>
              </a:r>
              <a:endParaRPr sz="13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3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 frequenza obbligatoria</a:t>
              </a:r>
              <a:endParaRPr sz="13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10" name="Google Shape;110;g2bad4a143e3_1_58"/>
            <p:cNvSpPr/>
            <p:nvPr/>
          </p:nvSpPr>
          <p:spPr>
            <a:xfrm>
              <a:off x="2465775" y="2422675"/>
              <a:ext cx="1332300" cy="285000"/>
            </a:xfrm>
            <a:prstGeom prst="round1Rect">
              <a:avLst>
                <a:gd name="adj" fmla="val 50000"/>
              </a:avLst>
            </a:prstGeom>
            <a:solidFill>
              <a:srgbClr val="155B5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7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TIROCINIO </a:t>
              </a:r>
              <a:endParaRPr sz="17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sp>
        <p:nvSpPr>
          <p:cNvPr id="111" name="Google Shape;111;g2bad4a143e3_1_58"/>
          <p:cNvSpPr txBox="1"/>
          <p:nvPr/>
        </p:nvSpPr>
        <p:spPr>
          <a:xfrm>
            <a:off x="9028175" y="2989275"/>
            <a:ext cx="2295600" cy="109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b="1"/>
              <a:t>IN PRESENZA </a:t>
            </a:r>
            <a:endParaRPr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(solo 10% a distanza)</a:t>
            </a:r>
            <a:endParaRPr/>
          </a:p>
        </p:txBody>
      </p:sp>
      <p:sp>
        <p:nvSpPr>
          <p:cNvPr id="112" name="Google Shape;112;g2bad4a143e3_1_58"/>
          <p:cNvSpPr txBox="1"/>
          <p:nvPr/>
        </p:nvSpPr>
        <p:spPr>
          <a:xfrm>
            <a:off x="164425" y="2948550"/>
            <a:ext cx="2231400" cy="9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PER UN TOTALE DI 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300 CFU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>
              <a:lumMod val="75000"/>
            </a:schemeClr>
          </a:solidFill>
          <a:tailEnd type="arrow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11478</TotalTime>
  <Words>1039</Words>
  <Application>Microsoft Macintosh PowerPoint</Application>
  <PresentationFormat>Widescreen</PresentationFormat>
  <Paragraphs>174</Paragraphs>
  <Slides>17</Slides>
  <Notes>17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5" baseType="lpstr">
      <vt:lpstr>Arial</vt:lpstr>
      <vt:lpstr>Calibri</vt:lpstr>
      <vt:lpstr>Helvetica Neue</vt:lpstr>
      <vt:lpstr>Helvetica Neue Light</vt:lpstr>
      <vt:lpstr>Helvetica Neue LT Std 55 Roman</vt:lpstr>
      <vt:lpstr>Helvetica Neue Medium</vt:lpstr>
      <vt:lpstr>Roboto</vt:lpstr>
      <vt:lpstr>Tema di Office</vt:lpstr>
      <vt:lpstr>UNIMORE ORIENTA: i corsi di studio  21 e 29 Febbraio 2024</vt:lpstr>
      <vt:lpstr>Corso di Laurea Magistrale a Ciclo Unico  in Scienze della Formazione Primaria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Il curricolo formativo</vt:lpstr>
      <vt:lpstr>Presentazione standard di PowerPoint</vt:lpstr>
      <vt:lpstr>Presentazione standard di PowerPoint</vt:lpstr>
      <vt:lpstr>Presentazione standard di PowerPoint</vt:lpstr>
      <vt:lpstr> L’organizzazione del tirocinio diretto e indiretto:     </vt:lpstr>
      <vt:lpstr>Presentazione standard di PowerPoint</vt:lpstr>
      <vt:lpstr>Presentazione standard di PowerPoint</vt:lpstr>
      <vt:lpstr>Internazionalizzazione/ERASMUS </vt:lpstr>
      <vt:lpstr>Unimore Orienta: open day </vt:lpstr>
    </vt:vector>
  </TitlesOfParts>
  <Company>MORE-service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Luca Gasparini</dc:creator>
  <cp:lastModifiedBy>FEDERICO RUOZZI</cp:lastModifiedBy>
  <cp:revision>359</cp:revision>
  <cp:lastPrinted>2017-08-16T09:45:27Z</cp:lastPrinted>
  <dcterms:created xsi:type="dcterms:W3CDTF">2021-09-28T12:50:00Z</dcterms:created>
  <dcterms:modified xsi:type="dcterms:W3CDTF">2024-03-08T08:53:23Z</dcterms:modified>
</cp:coreProperties>
</file>