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28"/>
  </p:notesMasterIdLst>
  <p:handoutMasterIdLst>
    <p:handoutMasterId r:id="rId29"/>
  </p:handoutMasterIdLst>
  <p:sldIdLst>
    <p:sldId id="256" r:id="rId3"/>
    <p:sldId id="498" r:id="rId4"/>
    <p:sldId id="505" r:id="rId5"/>
    <p:sldId id="506" r:id="rId6"/>
    <p:sldId id="507" r:id="rId7"/>
    <p:sldId id="508" r:id="rId8"/>
    <p:sldId id="562" r:id="rId9"/>
    <p:sldId id="511" r:id="rId10"/>
    <p:sldId id="512" r:id="rId11"/>
    <p:sldId id="514" r:id="rId12"/>
    <p:sldId id="566" r:id="rId13"/>
    <p:sldId id="568" r:id="rId14"/>
    <p:sldId id="569" r:id="rId15"/>
    <p:sldId id="515" r:id="rId16"/>
    <p:sldId id="570" r:id="rId17"/>
    <p:sldId id="567" r:id="rId18"/>
    <p:sldId id="516" r:id="rId19"/>
    <p:sldId id="517" r:id="rId20"/>
    <p:sldId id="518" r:id="rId21"/>
    <p:sldId id="519" r:id="rId22"/>
    <p:sldId id="520" r:id="rId23"/>
    <p:sldId id="522" r:id="rId24"/>
    <p:sldId id="529" r:id="rId25"/>
    <p:sldId id="560" r:id="rId26"/>
    <p:sldId id="472" r:id="rId2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66" autoAdjust="0"/>
    <p:restoredTop sz="94651"/>
  </p:normalViewPr>
  <p:slideViewPr>
    <p:cSldViewPr snapToGrid="0" snapToObjects="1">
      <p:cViewPr varScale="1">
        <p:scale>
          <a:sx n="148" d="100"/>
          <a:sy n="148" d="100"/>
        </p:scale>
        <p:origin x="10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32903-2E0D-3345-B488-738F5A7A6BC5}" type="datetimeFigureOut">
              <a:rPr lang="it-IT" smtClean="0"/>
              <a:t>11/03/24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26636-ABA8-8A42-AE1A-1EE41E998A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3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130CC-BE0C-C542-93B6-FDAB9406CB0C}" type="datetimeFigureOut">
              <a:rPr lang="it-IT" smtClean="0"/>
              <a:t>11/03/24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5FC9E-40A1-EF4A-91B0-CCB01210B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561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25BD-B1A6-7946-BCEE-CC05AD57A1F5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3E83-A994-6349-B8E8-56E5481D819F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18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FD99-F855-7F4C-ACEB-4D216ACC19EA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088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720059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4ECF3AEB-E666-8841-8F9A-F35E8CA550BB}" type="datetime1">
              <a:rPr lang="it-IT" smtClean="0"/>
              <a:t>11/03/24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310063" y="6306345"/>
            <a:ext cx="5692737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/>
              <a:t>GIORNATA DI BENVENUTO ALLE MATRICOLE - DIPARTIMENTO DI EDUCAZIONE E SCIENZE UMANE - 23 SETTEMBRE 2019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9" name="Immagine 8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25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64C580-73CF-4DB2-84AD-20F7A0C41B1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93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FC6A0D-F77B-4378-A60D-D0AA47F7D54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502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1C1128-C159-4C0F-B0C0-55F7EFAA0E1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95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9863" y="2393950"/>
            <a:ext cx="3205162" cy="339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97425" y="2393950"/>
            <a:ext cx="3205163" cy="339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4DB590-3330-4BD4-B7AA-73D43A9A8C9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444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2AB07-AF3F-439F-BE41-BD55A1141C3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64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32EFB7-CDA2-4CC6-B61D-55DF07DFEB7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516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354FD0-C174-4E84-AF52-A15181BE94B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34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A136-52B8-0D43-9056-AD77615769B7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438B3F-7FA9-488D-A531-A1D28C2BBF5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117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AEAD20-5909-4C1E-B157-8D386289684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79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08306F-6080-4831-BC34-CFD8D71DA8E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97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18313" y="304800"/>
            <a:ext cx="1792287" cy="54800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439863" y="304800"/>
            <a:ext cx="5226050" cy="54800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5FAFD-679E-421E-AB0D-0FF8BE5083C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33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5D95-644A-514E-945C-1EBC899FFC49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13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EE71-95E8-014B-86A6-A1ACFFB5E9C1}" type="datetime1">
              <a:rPr lang="it-IT" smtClean="0"/>
              <a:t>11/03/24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73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A5B5-79D9-E343-A2B3-7472741437E6}" type="datetime1">
              <a:rPr lang="it-IT" smtClean="0"/>
              <a:t>11/03/24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34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62DD-89CE-EB41-B9D7-84D3CA6BCA08}" type="datetime1">
              <a:rPr lang="it-IT" smtClean="0"/>
              <a:t>11/03/24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31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E907-370F-BF4A-8D85-35CC5FCDA40E}" type="datetime1">
              <a:rPr lang="it-IT" smtClean="0"/>
              <a:t>11/03/24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78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4269-3468-294F-BD71-BE865B64FFA2}" type="datetime1">
              <a:rPr lang="it-IT" smtClean="0"/>
              <a:t>11/03/24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39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B48-5925-BA4C-ADD0-3C6793772865}" type="datetime1">
              <a:rPr lang="it-IT" smtClean="0"/>
              <a:t>11/03/24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GIORNATA DI BENVENUTO ALLE MATRICOLE - DIPARTIMENTO DI EDUCAZIONE E SCIENZE UMANE - 23 SETTEMBRE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94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2486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96FC-9D99-3E43-99F4-FA7F8A690D5F}" type="datetime1">
              <a:rPr lang="it-IT" smtClean="0"/>
              <a:t>11/03/24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705842" y="6492875"/>
            <a:ext cx="62381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GIORNATA DI BENVENUTO ALLE MATRICOLE - DIPARTIMENTO DI EDUCAZIONE E SCIENZE UMANE - 23 SETTEMBRE 2019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8B7D7-B5E3-644D-9856-CC0934E690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/>
          </p:cNvSpPr>
          <p:nvPr>
            <p:ph type="title"/>
          </p:nvPr>
        </p:nvSpPr>
        <p:spPr bwMode="auto">
          <a:xfrm>
            <a:off x="1439863" y="304800"/>
            <a:ext cx="7170737" cy="51593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>
                <a:sym typeface="Helvetica Neue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/>
          </p:cNvSpPr>
          <p:nvPr>
            <p:ph type="body" sz="half" idx="1"/>
          </p:nvPr>
        </p:nvSpPr>
        <p:spPr bwMode="auto">
          <a:xfrm>
            <a:off x="1439863" y="2393950"/>
            <a:ext cx="6562725" cy="33909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>
                <a:sym typeface="Helvetica Neue LT Std 55 Roman" charset="0"/>
              </a:rPr>
              <a:t>Click to edit Master text styles</a:t>
            </a:r>
          </a:p>
          <a:p>
            <a:pPr lvl="1"/>
            <a:r>
              <a:rPr lang="it-IT">
                <a:sym typeface="Helvetica Neue LT Std 55 Roman" charset="0"/>
              </a:rPr>
              <a:t>Second level</a:t>
            </a:r>
          </a:p>
          <a:p>
            <a:pPr lvl="2"/>
            <a:r>
              <a:rPr lang="it-IT">
                <a:sym typeface="Helvetica Neue LT Std 55 Roman" charset="0"/>
              </a:rPr>
              <a:t>Third level</a:t>
            </a:r>
          </a:p>
          <a:p>
            <a:pPr lvl="3"/>
            <a:r>
              <a:rPr lang="it-IT">
                <a:sym typeface="Helvetica Neue LT Std 55 Roman" charset="0"/>
              </a:rPr>
              <a:t>Fourth level</a:t>
            </a:r>
          </a:p>
          <a:p>
            <a:pPr lvl="4"/>
            <a:r>
              <a:rPr lang="it-IT">
                <a:sym typeface="Helvetica Neue LT Std 55 Roman" charset="0"/>
              </a:rPr>
              <a:t>Fifth level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C0CD9E3C-77C4-4203-8A80-03CB3AF015E6}" type="slidenum">
              <a:rPr lang="it-IT"/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/>
          </a:p>
        </p:txBody>
      </p:sp>
      <p:pic>
        <p:nvPicPr>
          <p:cNvPr id="3076" name="Picture 4" descr="Immagine 8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625" y="6338888"/>
            <a:ext cx="936625" cy="17462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</p:spTree>
    <p:extLst>
      <p:ext uri="{BB962C8B-B14F-4D97-AF65-F5344CB8AC3E}">
        <p14:creationId xmlns:p14="http://schemas.microsoft.com/office/powerpoint/2010/main" val="282839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  <a:sym typeface="Helvetica Neue" charset="0"/>
        </a:defRPr>
      </a:lvl1pPr>
      <a:lvl2pPr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2pPr>
      <a:lvl3pPr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3pPr>
      <a:lvl4pPr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4pPr>
      <a:lvl5pPr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5pPr>
      <a:lvl6pPr marL="457200"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6pPr>
      <a:lvl7pPr marL="914400"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7pPr>
      <a:lvl8pPr marL="1371600"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8pPr>
      <a:lvl9pPr marL="1828800" algn="l" defTabSz="457200" rtl="0" fontAlgn="base" hangingPunct="0">
        <a:lnSpc>
          <a:spcPts val="4400"/>
        </a:lnSpc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Helvetica Neue" charset="0"/>
          <a:ea typeface="Helvetica Neue" charset="0"/>
          <a:cs typeface="Helvetica Neue" charset="0"/>
          <a:sym typeface="Helvetica Neue" charset="0"/>
        </a:defRPr>
      </a:lvl9pPr>
    </p:titleStyle>
    <p:bodyStyle>
      <a:lvl1pPr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1pPr>
      <a:lvl2pPr indent="4572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2pPr>
      <a:lvl3pPr indent="9144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3pPr>
      <a:lvl4pPr indent="13716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4pPr>
      <a:lvl5pPr indent="18288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5pPr>
      <a:lvl6pPr marL="457200" indent="18288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6pPr>
      <a:lvl7pPr marL="914400" indent="18288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7pPr>
      <a:lvl8pPr marL="1371600" indent="18288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8pPr>
      <a:lvl9pPr marL="1828800" indent="1828800" algn="l" defTabSz="457200" rtl="0" fontAlgn="base" hangingPunct="0">
        <a:lnSpc>
          <a:spcPts val="3100"/>
        </a:lnSpc>
        <a:spcBef>
          <a:spcPts val="700"/>
        </a:spcBef>
        <a:spcAft>
          <a:spcPct val="0"/>
        </a:spcAft>
        <a:defRPr sz="3000">
          <a:solidFill>
            <a:srgbClr val="FFFFFF"/>
          </a:solidFill>
          <a:latin typeface="+mn-lt"/>
          <a:ea typeface="+mn-ea"/>
          <a:cs typeface="+mn-cs"/>
          <a:sym typeface="Helvetica Neue LT Std 55 Roman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.unimore.it/" TargetMode="External"/><Relationship Id="rId2" Type="http://schemas.openxmlformats.org/officeDocument/2006/relationships/hyperlink" Target="http://www.des.unimore.it/site/home/didattica/scienze-pedagogiche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sse3.unimore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more.it/servizistudenti/modulistica.html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81015" y="2768172"/>
            <a:ext cx="6400800" cy="3311487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80000"/>
              </a:lnSpc>
            </a:pPr>
            <a:r>
              <a:rPr lang="it-IT" sz="4800" b="1" dirty="0">
                <a:solidFill>
                  <a:schemeClr val="bg1"/>
                </a:solidFill>
                <a:latin typeface="Helvetica Neue"/>
                <a:cs typeface="Helvetica Neue"/>
              </a:rPr>
              <a:t>UNIMORE ORIENTA</a:t>
            </a:r>
          </a:p>
          <a:p>
            <a:pPr algn="l">
              <a:lnSpc>
                <a:spcPct val="80000"/>
              </a:lnSpc>
            </a:pPr>
            <a:r>
              <a:rPr lang="it-IT" sz="4800" b="1" dirty="0">
                <a:solidFill>
                  <a:schemeClr val="bg1"/>
                </a:solidFill>
                <a:latin typeface="Helvetica Neue"/>
                <a:cs typeface="Helvetica Neue"/>
              </a:rPr>
              <a:t>20 MARZO 2024</a:t>
            </a:r>
          </a:p>
          <a:p>
            <a:pPr algn="l">
              <a:lnSpc>
                <a:spcPct val="80000"/>
              </a:lnSpc>
            </a:pPr>
            <a:r>
              <a:rPr lang="it-IT" sz="4800" b="1" dirty="0">
                <a:solidFill>
                  <a:schemeClr val="bg1"/>
                </a:solidFill>
                <a:latin typeface="Helvetica Neue"/>
                <a:cs typeface="Helvetica Neue"/>
              </a:rPr>
              <a:t>CORSO DI LAUREA MAGISTRALE IN SCIENZE PEDAGOGICHE</a:t>
            </a:r>
          </a:p>
        </p:txBody>
      </p:sp>
    </p:spTree>
    <p:extLst>
      <p:ext uri="{BB962C8B-B14F-4D97-AF65-F5344CB8AC3E}">
        <p14:creationId xmlns:p14="http://schemas.microsoft.com/office/powerpoint/2010/main" val="332797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670692" y="1340792"/>
            <a:ext cx="7830371" cy="4861600"/>
          </a:xfrm>
        </p:spPr>
        <p:txBody>
          <a:bodyPr/>
          <a:lstStyle/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Esami comuni ai 3 curricula: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Teorie e metodi educativi + Storia culturale dell’educazione/Storia sociale dei processi di alfabetizzazione (14 CFU) 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Sociologia delle politiche educative (6 CFU) 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Filosofia delle arti e dei processi simbolici con laboratorio (8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Filosofia morale (6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Lingua inglese (4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2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555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685FB161-4CBA-45F4-AE72-9F208A465A93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3557" name="Rectangle 5" descr="Titre 1"/>
          <p:cNvSpPr>
            <a:spLocks noGrp="1" noChangeArrowheads="1"/>
          </p:cNvSpPr>
          <p:nvPr>
            <p:ph type="title"/>
          </p:nvPr>
        </p:nvSpPr>
        <p:spPr>
          <a:xfrm>
            <a:off x="1952090" y="304800"/>
            <a:ext cx="6658510" cy="515938"/>
          </a:xfrm>
        </p:spPr>
        <p:txBody>
          <a:bodyPr/>
          <a:lstStyle/>
          <a:p>
            <a:pPr defTabSz="415925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Piano di studi del primo anno</a:t>
            </a:r>
          </a:p>
        </p:txBody>
      </p:sp>
    </p:spTree>
    <p:extLst>
      <p:ext uri="{BB962C8B-B14F-4D97-AF65-F5344CB8AC3E}">
        <p14:creationId xmlns:p14="http://schemas.microsoft.com/office/powerpoint/2010/main" val="7554995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42C3B43B-AB28-6245-8ABA-5006CDF683BD}"/>
              </a:ext>
            </a:extLst>
          </p:cNvPr>
          <p:cNvSpPr/>
          <p:nvPr/>
        </p:nvSpPr>
        <p:spPr>
          <a:xfrm>
            <a:off x="955497" y="1399174"/>
            <a:ext cx="6826161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“Scienze umane per la ricerca pedagogica”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Teoria e storia dei generi narrativi (8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Storia della globalizzazione (6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Storia dell’idea di Europa (6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Pragmatica della comunicazione parlata e scritta (6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Pedagogia dell’inclusione (6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Religione e politica (6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529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92D22FD-F416-304A-BE23-89C6E7FE61C1}"/>
              </a:ext>
            </a:extLst>
          </p:cNvPr>
          <p:cNvSpPr txBox="1"/>
          <p:nvPr/>
        </p:nvSpPr>
        <p:spPr>
          <a:xfrm>
            <a:off x="1013969" y="793376"/>
            <a:ext cx="7550912" cy="5453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“Consulenza e progettazione educative”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Diritto comparato dei minori con laboratorio (8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Statistica sociale (4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Laboratorio di statistica sociale (2 CFU)</a:t>
            </a: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Psicologia clinica (6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Storia sociale (6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 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Criminologia clinica e penitenziaria (6 CFU)</a:t>
            </a:r>
          </a:p>
          <a:p>
            <a:endParaRPr lang="it-IT" dirty="0"/>
          </a:p>
          <a:p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“Progettazione pedagogica per l’inclusione sociale”</a:t>
            </a:r>
          </a:p>
          <a:p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Diritto comparato dei minori con laboratorio (8 CFU)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242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BBAF3B-81CE-2043-AC73-CD386F13AC17}"/>
              </a:ext>
            </a:extLst>
          </p:cNvPr>
          <p:cNvSpPr txBox="1"/>
          <p:nvPr/>
        </p:nvSpPr>
        <p:spPr>
          <a:xfrm>
            <a:off x="1067346" y="482304"/>
            <a:ext cx="74096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Piano di studi del secondo anno</a:t>
            </a:r>
            <a:endParaRPr lang="it-IT" sz="28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FF0534E-1664-8E46-A619-B853B5ED419B}"/>
              </a:ext>
            </a:extLst>
          </p:cNvPr>
          <p:cNvSpPr txBox="1"/>
          <p:nvPr/>
        </p:nvSpPr>
        <p:spPr>
          <a:xfrm>
            <a:off x="355111" y="157113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263DB3-A7B6-1543-93D5-F26E7E5BB4A3}"/>
              </a:ext>
            </a:extLst>
          </p:cNvPr>
          <p:cNvSpPr txBox="1"/>
          <p:nvPr/>
        </p:nvSpPr>
        <p:spPr>
          <a:xfrm>
            <a:off x="821476" y="1373124"/>
            <a:ext cx="7901384" cy="4132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Esami comuni ai 3 curricula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: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Psicologia dei processi dell’apprendimento + Psicologia degli atteggiamenti e delle opinioni (12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Teorie e metodi della formazione + Progettazione nei contesti educativi e formativi (16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Crediti a libera scelta (8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Prova finale (20 CFU)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4344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 descr="Espace réservé du contenu 7"/>
          <p:cNvSpPr>
            <a:spLocks noGrp="1" noChangeArrowheads="1"/>
          </p:cNvSpPr>
          <p:nvPr>
            <p:ph type="body" idx="1"/>
          </p:nvPr>
        </p:nvSpPr>
        <p:spPr>
          <a:xfrm>
            <a:off x="457704" y="1664897"/>
            <a:ext cx="8270875" cy="3401475"/>
          </a:xfrm>
        </p:spPr>
        <p:txBody>
          <a:bodyPr/>
          <a:lstStyle/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“Consulenza e progettazione educative”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Coordinamento pedagogico e valutazione formativa (6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“Scienze umane per la ricerca pedagogica”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Storia della filosofia (6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580" name="Text Box 4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20E9C5BD-278D-43D5-B371-3C24697DD537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8350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DCBCED-EFDA-C146-8E98-9CD394C2749D}"/>
              </a:ext>
            </a:extLst>
          </p:cNvPr>
          <p:cNvSpPr txBox="1"/>
          <p:nvPr/>
        </p:nvSpPr>
        <p:spPr>
          <a:xfrm>
            <a:off x="457201" y="1546412"/>
            <a:ext cx="8175812" cy="408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Curriculum “Progettazione pedagogica per l’inclusione sociale”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Pedagogia dell’inclusione + Laboratorio di Pedagogia dell’inclusione (8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Tecnologie per l’inclusione (4 CFU)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Pedagogia e didattica delle competenze trasversali (4)</a:t>
            </a: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15925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Analfabetismo religioso: storia e strumenti di contrasto (4 CFU)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oppure 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Aspetti del plurilinguismo contemporaneo (4 CFU)</a:t>
            </a:r>
          </a:p>
        </p:txBody>
      </p:sp>
    </p:spTree>
    <p:extLst>
      <p:ext uri="{BB962C8B-B14F-4D97-AF65-F5344CB8AC3E}">
        <p14:creationId xmlns:p14="http://schemas.microsoft.com/office/powerpoint/2010/main" val="2831307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D62F14-7493-754B-BF5C-8A386507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>
                <a:solidFill>
                  <a:srgbClr val="FF0000"/>
                </a:solidFill>
              </a:rPr>
              <a:t>Insegnamenti a scelta dello studente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9BD0E8-E646-3A4A-934F-17B2EE75CB0B}"/>
              </a:ext>
            </a:extLst>
          </p:cNvPr>
          <p:cNvSpPr txBox="1"/>
          <p:nvPr/>
        </p:nvSpPr>
        <p:spPr>
          <a:xfrm>
            <a:off x="772211" y="1053652"/>
            <a:ext cx="81141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L’approccio delle scuole comunali dell’infanzia di Reggio Emilia (6 CFU)</a:t>
            </a:r>
          </a:p>
          <a:p>
            <a:endParaRPr lang="it-IT" sz="2400" dirty="0"/>
          </a:p>
          <a:p>
            <a:r>
              <a:rPr lang="it-IT" sz="2400" dirty="0"/>
              <a:t>Competenze chiave e trasversali nella didattica (4 CFU)</a:t>
            </a:r>
          </a:p>
          <a:p>
            <a:endParaRPr lang="it-IT" sz="2400" dirty="0"/>
          </a:p>
          <a:p>
            <a:r>
              <a:rPr lang="it-IT" sz="2400" dirty="0"/>
              <a:t>Nuove testualità e nuovi alfabeti della comunicazione (4 CFU)</a:t>
            </a:r>
          </a:p>
          <a:p>
            <a:endParaRPr lang="it-IT" sz="2400" dirty="0"/>
          </a:p>
          <a:p>
            <a:r>
              <a:rPr lang="it-IT" sz="2400" dirty="0"/>
              <a:t>Pratiche di discussione filosofica e pensiero critico (4 CFU)</a:t>
            </a:r>
          </a:p>
          <a:p>
            <a:endParaRPr lang="it-IT" sz="2400" dirty="0"/>
          </a:p>
          <a:p>
            <a:r>
              <a:rPr lang="it-IT" sz="2400" dirty="0"/>
              <a:t>Alfabetizzazione religiosa ed educazione interculturale (4 CFU)</a:t>
            </a:r>
          </a:p>
        </p:txBody>
      </p:sp>
    </p:spTree>
    <p:extLst>
      <p:ext uri="{BB962C8B-B14F-4D97-AF65-F5344CB8AC3E}">
        <p14:creationId xmlns:p14="http://schemas.microsoft.com/office/powerpoint/2010/main" val="2647794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 descr="Titre 1"/>
          <p:cNvSpPr>
            <a:spLocks noGrp="1" noChangeArrowheads="1"/>
          </p:cNvSpPr>
          <p:nvPr>
            <p:ph type="title"/>
          </p:nvPr>
        </p:nvSpPr>
        <p:spPr>
          <a:xfrm>
            <a:off x="517525" y="304800"/>
            <a:ext cx="8093075" cy="515938"/>
          </a:xfrm>
        </p:spPr>
        <p:txBody>
          <a:bodyPr/>
          <a:lstStyle/>
          <a:p>
            <a:pPr algn="ctr" defTabSz="369888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I tirocini</a:t>
            </a:r>
          </a:p>
        </p:txBody>
      </p:sp>
      <p:sp>
        <p:nvSpPr>
          <p:cNvPr id="25603" name="Rectangle 3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368300" y="1147763"/>
            <a:ext cx="8461375" cy="4829175"/>
          </a:xfrm>
        </p:spPr>
        <p:txBody>
          <a:bodyPr/>
          <a:lstStyle/>
          <a:p>
            <a:pPr algn="just" defTabSz="423863">
              <a:lnSpc>
                <a:spcPct val="90000"/>
              </a:lnSpc>
              <a:spcBef>
                <a:spcPts val="400"/>
              </a:spcBef>
            </a:pPr>
            <a:r>
              <a:rPr lang="it-IT" sz="20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Il Corso non prevede percorsi di tirocinio obbligatori. </a:t>
            </a:r>
            <a:r>
              <a:rPr lang="it-IT" sz="20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Gli studenti sono tuttavia incoraggiati a svolgere un tirocinio formativo </a:t>
            </a:r>
            <a:r>
              <a:rPr lang="it-IT" sz="20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presso realtà convenzionate con il Dipartimento, al termine del quale – in base alle ore impegnate e all’impegno profuso – conseguono in parte o in toto i CFU a libera scelta.</a:t>
            </a: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23863">
              <a:lnSpc>
                <a:spcPct val="90000"/>
              </a:lnSpc>
              <a:spcBef>
                <a:spcPts val="400"/>
              </a:spcBef>
            </a:pPr>
            <a:endParaRPr lang="it-IT" sz="20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23863">
              <a:lnSpc>
                <a:spcPct val="90000"/>
              </a:lnSpc>
              <a:spcBef>
                <a:spcPts val="400"/>
              </a:spcBef>
            </a:pPr>
            <a:endParaRPr lang="it-IT" sz="20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23863">
              <a:lnSpc>
                <a:spcPct val="90000"/>
              </a:lnSpc>
              <a:spcBef>
                <a:spcPts val="400"/>
              </a:spcBef>
            </a:pPr>
            <a:r>
              <a:rPr lang="it-IT" sz="20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 novembre 2024 si terrà l’incontro informativo sul tirocinio</a:t>
            </a:r>
            <a:endParaRPr lang="it-IT" sz="25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23863">
              <a:lnSpc>
                <a:spcPct val="90000"/>
              </a:lnSpc>
              <a:spcBef>
                <a:spcPts val="600"/>
              </a:spcBef>
            </a:pPr>
            <a:endParaRPr lang="it-IT" sz="22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23863">
              <a:lnSpc>
                <a:spcPct val="90000"/>
              </a:lnSpc>
              <a:spcBef>
                <a:spcPts val="400"/>
              </a:spcBef>
            </a:pPr>
            <a:r>
              <a:rPr lang="it-IT" sz="20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 sintesi, gli studenti possono svolgere tirocini formativi di elevata qualità. Le attività di tirocinio non sono obbligatorie, ma facoltative.</a:t>
            </a:r>
          </a:p>
        </p:txBody>
      </p:sp>
      <p:sp>
        <p:nvSpPr>
          <p:cNvPr id="25604" name="Text Box 4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FCC1D8C9-C4D4-4B01-AD91-9EC7A252F683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7522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Titre 1"/>
          <p:cNvSpPr>
            <a:spLocks noGrp="1" noChangeArrowheads="1"/>
          </p:cNvSpPr>
          <p:nvPr>
            <p:ph type="title"/>
          </p:nvPr>
        </p:nvSpPr>
        <p:spPr>
          <a:xfrm>
            <a:off x="1098550" y="820738"/>
            <a:ext cx="7170738" cy="514350"/>
          </a:xfrm>
        </p:spPr>
        <p:txBody>
          <a:bodyPr/>
          <a:lstStyle/>
          <a:p>
            <a:pPr algn="ctr" defTabSz="333375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Accesso al corso di studio</a:t>
            </a:r>
          </a:p>
        </p:txBody>
      </p:sp>
      <p:sp>
        <p:nvSpPr>
          <p:cNvPr id="26628" name="Text Box 4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E62D37BE-D3C6-49DA-9EB1-3DD5A145ECAB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02ECAF-D7AF-9148-A220-02AA45CDB988}"/>
              </a:ext>
            </a:extLst>
          </p:cNvPr>
          <p:cNvSpPr txBox="1"/>
          <p:nvPr/>
        </p:nvSpPr>
        <p:spPr>
          <a:xfrm>
            <a:off x="824520" y="2001812"/>
            <a:ext cx="687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Accesso libero</a:t>
            </a:r>
          </a:p>
        </p:txBody>
      </p:sp>
    </p:spTree>
    <p:extLst>
      <p:ext uri="{BB962C8B-B14F-4D97-AF65-F5344CB8AC3E}">
        <p14:creationId xmlns:p14="http://schemas.microsoft.com/office/powerpoint/2010/main" val="373148309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163513" y="1357313"/>
            <a:ext cx="8883650" cy="4818062"/>
          </a:xfrm>
        </p:spPr>
        <p:txBody>
          <a:bodyPr/>
          <a:lstStyle/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Entrando nel sito del Dipartimento di Educazione e Scienze Umane, si deve selezionare “Didattica” e poi “Scienze Pedagogiche”:</a:t>
            </a:r>
            <a:endParaRPr lang="it-IT" sz="6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u="sng" dirty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  <a:hlinkClick r:id="rId2"/>
              </a:rPr>
              <a:t>http://www.des.unimore.it/site/home/didattica/scienze-pedagogiche.html</a:t>
            </a:r>
            <a:endParaRPr lang="it-IT" sz="91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Sulla homepage di questo sito (</a:t>
            </a:r>
            <a:r>
              <a:rPr lang="it-IT" sz="2200" u="sng" dirty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  <a:hlinkClick r:id="rId3"/>
              </a:rPr>
              <a:t>www.des.unimore.it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 si trova anche il </a:t>
            </a:r>
            <a:r>
              <a:rPr lang="it-IT" sz="2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bando di ammissione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endParaRPr lang="it-IT" sz="6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Altre informazioni sono reperibili sulla piattaforma ESSE3 di </a:t>
            </a:r>
            <a:r>
              <a:rPr lang="it-IT" sz="2200" dirty="0" err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Unimore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(</a:t>
            </a:r>
            <a:r>
              <a:rPr lang="it-IT" sz="2200" u="sng" dirty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  <a:hlinkClick r:id="rId4"/>
              </a:rPr>
              <a:t>www.esse3.unimore.it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), entrando in “Didattica” e poi in “Corsi di laurea”.</a:t>
            </a:r>
            <a:endParaRPr lang="it-IT" sz="6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Se lo studente ha bisogno di particolari informazioni o consigli, può rivolgersi ai </a:t>
            </a:r>
            <a:r>
              <a:rPr lang="it-IT" sz="2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servizi di orientamento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dell'Ateneo, che sono gestiti e coordinati dall'</a:t>
            </a:r>
            <a:r>
              <a:rPr lang="it-IT" sz="2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Ufficio Orientamento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endParaRPr lang="it-IT" sz="6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Orari e contatti sono sul sito di Ateneo alla pagina:</a:t>
            </a:r>
            <a:endParaRPr lang="it-IT" sz="6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33388">
              <a:lnSpc>
                <a:spcPct val="8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http://</a:t>
            </a:r>
            <a:r>
              <a:rPr lang="it-IT" sz="2200" dirty="0" err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www.orientamento.unimore.it</a:t>
            </a: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/site/</a:t>
            </a:r>
            <a:r>
              <a:rPr lang="it-IT" sz="2200" dirty="0" err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home.html</a:t>
            </a:r>
            <a:endParaRPr lang="it-IT" sz="22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651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B9296045-C1F3-4C0A-BAB5-FF0C3945FFD7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7652" name="Rectangle 4" descr="Espace réservé du texte 6"/>
          <p:cNvSpPr>
            <a:spLocks/>
          </p:cNvSpPr>
          <p:nvPr/>
        </p:nvSpPr>
        <p:spPr bwMode="auto">
          <a:xfrm>
            <a:off x="612775" y="514350"/>
            <a:ext cx="7997825" cy="32702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260350" fontAlgn="base" hangingPunct="0">
              <a:spcBef>
                <a:spcPts val="30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Reperimento delle principali informazioni</a:t>
            </a:r>
          </a:p>
        </p:txBody>
      </p:sp>
    </p:spTree>
    <p:extLst>
      <p:ext uri="{BB962C8B-B14F-4D97-AF65-F5344CB8AC3E}">
        <p14:creationId xmlns:p14="http://schemas.microsoft.com/office/powerpoint/2010/main" val="180417626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1265203" y="1210353"/>
            <a:ext cx="6562725" cy="5209497"/>
          </a:xfrm>
        </p:spPr>
        <p:txBody>
          <a:bodyPr/>
          <a:lstStyle/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Presidente del Corso di Laurea Magistrale in Scienze Pedagogiche</a:t>
            </a: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Prof. Giorgio Zanetti</a:t>
            </a: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</a:t>
            </a:r>
            <a:r>
              <a:rPr lang="it-IT" sz="2300" dirty="0" err="1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giorgio.zanetti@unimore.it</a:t>
            </a:r>
            <a:r>
              <a:rPr lang="it-IT" sz="23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</a:t>
            </a:r>
            <a:endParaRPr lang="it-IT" sz="2600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600"/>
              </a:spcBef>
            </a:pP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Delegata al Tutorato</a:t>
            </a: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Prof.ssa Barbara </a:t>
            </a:r>
            <a:r>
              <a:rPr lang="it-IT" sz="2300" dirty="0" err="1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Chitussi</a:t>
            </a:r>
            <a:endParaRPr lang="it-IT" sz="2500" dirty="0">
              <a:solidFill>
                <a:srgbClr val="FF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600"/>
              </a:spcBef>
            </a:pPr>
            <a:r>
              <a:rPr lang="it-IT" sz="24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</a:t>
            </a:r>
            <a:r>
              <a:rPr lang="it-IT" sz="2400" dirty="0" err="1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barbara.chitussi@unimore.it</a:t>
            </a:r>
            <a:r>
              <a:rPr lang="it-IT" sz="24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</a:t>
            </a:r>
          </a:p>
          <a:p>
            <a:pPr algn="just" defTabSz="452438">
              <a:lnSpc>
                <a:spcPct val="90000"/>
              </a:lnSpc>
              <a:spcBef>
                <a:spcPts val="600"/>
              </a:spcBef>
            </a:pP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Referente Commissione Valutazione per l’Ammissione</a:t>
            </a:r>
            <a:endParaRPr lang="it-IT" sz="25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Prof. Carlo Altini</a:t>
            </a:r>
          </a:p>
          <a:p>
            <a:pPr algn="just" defTabSz="452438">
              <a:lnSpc>
                <a:spcPct val="90000"/>
              </a:lnSpc>
              <a:spcBef>
                <a:spcPts val="500"/>
              </a:spcBef>
            </a:pPr>
            <a:r>
              <a:rPr lang="it-IT" sz="23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</a:t>
            </a:r>
            <a:r>
              <a:rPr lang="it-IT" sz="2300" dirty="0" err="1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carlo.altini@unimore.it</a:t>
            </a:r>
            <a:r>
              <a:rPr lang="it-IT" sz="23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</a:t>
            </a:r>
            <a:endParaRPr lang="it-IT" sz="2500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171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1682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F02F5C93-D964-4185-AA46-D984FECDECD4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8179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285750" y="1006475"/>
            <a:ext cx="8324850" cy="4843463"/>
          </a:xfrm>
        </p:spPr>
        <p:txBody>
          <a:bodyPr/>
          <a:lstStyle/>
          <a:p>
            <a:pPr marL="285750" indent="-285750" algn="just">
              <a:lnSpc>
                <a:spcPct val="90000"/>
              </a:lnSpc>
              <a:spcBef>
                <a:spcPts val="600"/>
              </a:spcBef>
            </a:pPr>
            <a:r>
              <a:rPr lang="it-IT" sz="24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 studente intenzionato a iscriversi deve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prima presentare domanda di ammissione (costo: 55,00 euro)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: un’apposita Commissione valuterà se lo studente possiede i requisiti curricolari richiesti. 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  </a:t>
            </a:r>
          </a:p>
          <a:p>
            <a:pPr marL="285750" indent="-285750" algn="just">
              <a:lnSpc>
                <a:spcPct val="9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</a:t>
            </a:r>
          </a:p>
        </p:txBody>
      </p:sp>
      <p:sp>
        <p:nvSpPr>
          <p:cNvPr id="28675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CFAA8A3E-54B7-4F95-BA51-CA691F5ABD64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8676" name="Rectangle 4" descr="Espace réservé du texte 6"/>
          <p:cNvSpPr>
            <a:spLocks/>
          </p:cNvSpPr>
          <p:nvPr/>
        </p:nvSpPr>
        <p:spPr bwMode="auto">
          <a:xfrm>
            <a:off x="885825" y="514350"/>
            <a:ext cx="7724775" cy="32702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260350" fontAlgn="base" hangingPunct="0">
              <a:spcBef>
                <a:spcPts val="300"/>
              </a:spcBef>
              <a:spcAft>
                <a:spcPct val="0"/>
              </a:spcAft>
            </a:pPr>
            <a:r>
              <a:rPr lang="it-IT" sz="29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Domanda di ammissione</a:t>
            </a:r>
          </a:p>
        </p:txBody>
      </p:sp>
    </p:spTree>
    <p:extLst>
      <p:ext uri="{BB962C8B-B14F-4D97-AF65-F5344CB8AC3E}">
        <p14:creationId xmlns:p14="http://schemas.microsoft.com/office/powerpoint/2010/main" val="428911159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 descr="Espace réservé du pied de page 4"/>
          <p:cNvSpPr txBox="1">
            <a:spLocks/>
          </p:cNvSpPr>
          <p:nvPr/>
        </p:nvSpPr>
        <p:spPr bwMode="auto">
          <a:xfrm>
            <a:off x="2568575" y="6305550"/>
            <a:ext cx="5175250" cy="24622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t>Benvenuto 2020</a:t>
            </a:r>
          </a:p>
        </p:txBody>
      </p:sp>
      <p:sp>
        <p:nvSpPr>
          <p:cNvPr id="29698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668338" y="1227138"/>
            <a:ext cx="7808912" cy="4927600"/>
          </a:xfrm>
        </p:spPr>
        <p:txBody>
          <a:bodyPr/>
          <a:lstStyle/>
          <a:p>
            <a:pPr marL="142875" indent="-142875" algn="just">
              <a:lnSpc>
                <a:spcPct val="80000"/>
              </a:lnSpc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Viene ammesso alla valutazione:</a:t>
            </a:r>
            <a:endParaRPr lang="it-IT" sz="23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142875" indent="-142875" algn="just">
              <a:lnSpc>
                <a:spcPct val="80000"/>
              </a:lnSpc>
              <a:spcBef>
                <a:spcPts val="500"/>
              </a:spcBef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Chi ha conseguito una laurea di primo livello nella classe L-19 Scienze dell’Educazione e della Formazione, una laurea vecchio ordinamento in Scienze della formazione primaria o lauree equipollenti,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con voto minimo di 92/110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;</a:t>
            </a:r>
            <a:endParaRPr lang="it-IT" sz="23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142875" indent="-142875" algn="just">
              <a:lnSpc>
                <a:spcPct val="80000"/>
              </a:lnSpc>
              <a:spcBef>
                <a:spcPts val="500"/>
              </a:spcBef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Chi ha conseguito una laurea in altre classi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con voto minimo di 92/110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ma ha acquisito almeno 60 crediti formativi universitari nei seguenti settori scientifico disciplinari: M-PED, M-FIL, M-PSI, SPS, M-DEA, M-STO, L-FIL-LETT. Di questi 60 CFU </a:t>
            </a:r>
            <a:r>
              <a:rPr lang="it-IT" sz="24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almeno 15 devono riferirsi ai settori scientifico disciplinari di area pedagogica M-PED</a:t>
            </a:r>
            <a:r>
              <a:rPr lang="it-IT" sz="24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</a:p>
        </p:txBody>
      </p:sp>
      <p:sp>
        <p:nvSpPr>
          <p:cNvPr id="29699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3CA26AAE-E3B6-43C6-807F-544E3CB9FEC0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9700" name="Rectangle 4" descr="Espace réservé du texte 6"/>
          <p:cNvSpPr>
            <a:spLocks/>
          </p:cNvSpPr>
          <p:nvPr/>
        </p:nvSpPr>
        <p:spPr bwMode="auto">
          <a:xfrm>
            <a:off x="668338" y="427038"/>
            <a:ext cx="7808912" cy="32702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260350" fontAlgn="base" hangingPunct="0">
              <a:spcBef>
                <a:spcPts val="300"/>
              </a:spcBef>
              <a:spcAft>
                <a:spcPct val="0"/>
              </a:spcAft>
            </a:pPr>
            <a:r>
              <a:rPr lang="it-IT" sz="29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Requisiti</a:t>
            </a:r>
          </a:p>
        </p:txBody>
      </p:sp>
      <p:sp>
        <p:nvSpPr>
          <p:cNvPr id="29701" name="Text Box 5" descr="Segnaposto data 1"/>
          <p:cNvSpPr txBox="1">
            <a:spLocks/>
          </p:cNvSpPr>
          <p:nvPr/>
        </p:nvSpPr>
        <p:spPr bwMode="auto">
          <a:xfrm>
            <a:off x="1439863" y="6305550"/>
            <a:ext cx="931862" cy="24622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t>28/09/2020</a:t>
            </a:r>
          </a:p>
        </p:txBody>
      </p:sp>
    </p:spTree>
    <p:extLst>
      <p:ext uri="{BB962C8B-B14F-4D97-AF65-F5344CB8AC3E}">
        <p14:creationId xmlns:p14="http://schemas.microsoft.com/office/powerpoint/2010/main" val="94877949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1098550" y="1896036"/>
            <a:ext cx="7402513" cy="2720236"/>
          </a:xfrm>
        </p:spPr>
        <p:txBody>
          <a:bodyPr/>
          <a:lstStyle/>
          <a:p>
            <a:pPr algn="just" defTabSz="442913">
              <a:lnSpc>
                <a:spcPct val="100000"/>
              </a:lnSpc>
              <a:spcBef>
                <a:spcPts val="400"/>
              </a:spcBef>
            </a:pPr>
            <a:r>
              <a:rPr lang="it-IT" sz="24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È possibile sostenere gratuitamente colloqui con i docenti  per colmare i debiti formativi prima dell’immatricolazione</a:t>
            </a:r>
          </a:p>
        </p:txBody>
      </p:sp>
      <p:sp>
        <p:nvSpPr>
          <p:cNvPr id="31747" name="Text Box 3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E9801F6B-0C2F-412E-9753-643F37FBFBC2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31748" name="Rectangle 4" descr="Espace réservé du texte 6"/>
          <p:cNvSpPr>
            <a:spLocks/>
          </p:cNvSpPr>
          <p:nvPr/>
        </p:nvSpPr>
        <p:spPr bwMode="auto">
          <a:xfrm>
            <a:off x="1098550" y="500063"/>
            <a:ext cx="7170738" cy="773112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260350" fontAlgn="base" hangingPunct="0">
              <a:spcBef>
                <a:spcPts val="30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Studenti non in possesso dei requisiti curriculari richiesti</a:t>
            </a:r>
          </a:p>
        </p:txBody>
      </p:sp>
    </p:spTree>
    <p:extLst>
      <p:ext uri="{BB962C8B-B14F-4D97-AF65-F5344CB8AC3E}">
        <p14:creationId xmlns:p14="http://schemas.microsoft.com/office/powerpoint/2010/main" val="306453956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 descr="Titre 1"/>
          <p:cNvSpPr>
            <a:spLocks noGrp="1" noChangeArrowheads="1"/>
          </p:cNvSpPr>
          <p:nvPr>
            <p:ph type="title"/>
          </p:nvPr>
        </p:nvSpPr>
        <p:spPr>
          <a:xfrm>
            <a:off x="1006173" y="459233"/>
            <a:ext cx="7170737" cy="515938"/>
          </a:xfrm>
        </p:spPr>
        <p:txBody>
          <a:bodyPr/>
          <a:lstStyle/>
          <a:p>
            <a:pPr algn="ctr" defTabSz="260350">
              <a:lnSpc>
                <a:spcPct val="100000"/>
              </a:lnSpc>
            </a:pPr>
            <a:r>
              <a:rPr lang="it-IT" sz="2800" dirty="0">
                <a:solidFill>
                  <a:srgbClr val="FF0000"/>
                </a:solidFill>
              </a:rPr>
              <a:t>Riconoscimento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  <a:r>
              <a:rPr lang="it-IT" sz="2800" dirty="0">
                <a:solidFill>
                  <a:srgbClr val="FF0000"/>
                </a:solidFill>
              </a:rPr>
              <a:t>di CFU conseguiti in precedenti carriere</a:t>
            </a:r>
          </a:p>
        </p:txBody>
      </p:sp>
      <p:sp>
        <p:nvSpPr>
          <p:cNvPr id="38915" name="Rectangle 3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368300" y="1543844"/>
            <a:ext cx="8672512" cy="429577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500"/>
              </a:spcBef>
            </a:pPr>
            <a:r>
              <a:rPr lang="it-IT" sz="2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Commissione prenderà in esame soltanto i seguenti casi: a) passaggi e trasferimenti da altri corsi di laurea magistrale o specialistica dell’Ateneo o di altri Atenei; b) studenti in possesso di una laurea magistrale o specialistica; c) studenti in possesso di una laurea quadriennale di vecchio ordinamento; d) studenti in possesso di master universitari di I o II livello; e) studenti in possesso di titoli di perfezionamento universitario. Per quanto riguarda i casi d) ed e), saranno presi in esame solo i certificati attestanti i titoli di master o perfezionamento universitario che rechino l’indicazione dei crediti formativi universitari (CFU) conseguiti in ogni singola disciplina.</a:t>
            </a:r>
            <a:endParaRPr lang="it-IT" sz="24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>
              <a:lnSpc>
                <a:spcPct val="100000"/>
              </a:lnSpc>
              <a:spcBef>
                <a:spcPts val="500"/>
              </a:spcBef>
            </a:pPr>
            <a:r>
              <a:rPr lang="it-IT" sz="2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Commissione non prenderà dunque in considerazione i CFU conseguiti dallo studente nel corso di laurea triennale.</a:t>
            </a:r>
          </a:p>
        </p:txBody>
      </p:sp>
      <p:sp>
        <p:nvSpPr>
          <p:cNvPr id="38916" name="Text Box 4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A367EA57-7587-4E91-AA51-34405406A4C3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6659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9F249-E444-FC45-AC74-5A8650A71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5765D6E-96C7-AE4D-9AD2-6DC73C6838EB}"/>
              </a:ext>
            </a:extLst>
          </p:cNvPr>
          <p:cNvSpPr txBox="1"/>
          <p:nvPr/>
        </p:nvSpPr>
        <p:spPr>
          <a:xfrm>
            <a:off x="2640458" y="378103"/>
            <a:ext cx="4282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ISCRIZIONE PART-TIME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31EC6F0-6604-E547-9E1C-93F293980EBD}"/>
              </a:ext>
            </a:extLst>
          </p:cNvPr>
          <p:cNvSpPr txBox="1"/>
          <p:nvPr/>
        </p:nvSpPr>
        <p:spPr>
          <a:xfrm>
            <a:off x="605400" y="1561671"/>
            <a:ext cx="83528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Gli studenti lavoratori o comunque impossibilitati, per comprovate ragioni personali, economiche o sociali, alla frequenza delle attività didattiche possono optare all’inizio dell’anno accademico per l’iscrizione a tempo parziale.</a:t>
            </a:r>
          </a:p>
          <a:p>
            <a:endParaRPr lang="it-IT" sz="2400" dirty="0"/>
          </a:p>
          <a:p>
            <a:r>
              <a:rPr lang="it-IT" sz="2400" dirty="0"/>
              <a:t>Essi svolgono le attività didattiche e conseguono i CFU relativi per un impegno pari alla metà di quanto previsto per l’anno di corso di riferimento.</a:t>
            </a:r>
          </a:p>
          <a:p>
            <a:endParaRPr lang="it-IT" sz="2400" dirty="0"/>
          </a:p>
          <a:p>
            <a:r>
              <a:rPr lang="it-IT" sz="2400" dirty="0"/>
              <a:t>La domanda deve essere presentata al momento dell’immatricolazione compilando l’apposito modulo scaricabile dal sito </a:t>
            </a:r>
            <a:r>
              <a:rPr lang="it-IT" b="1" dirty="0">
                <a:hlinkClick r:id="rId2"/>
              </a:rPr>
              <a:t>www.unimore.it/ServiziStudenti/modulistica.html</a:t>
            </a:r>
            <a:r>
              <a:rPr lang="it-IT" dirty="0"/>
              <a:t>.</a:t>
            </a:r>
            <a:endParaRPr lang="it-IT" sz="2400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926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625" y="306000"/>
            <a:ext cx="8890036" cy="514800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ERASMUS- Unimore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0000" y="1828800"/>
            <a:ext cx="6562800" cy="3061138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Dott.ssa Roberta Mineo, Prof.ssa Rita Bertozzi, dott.ssa Annalisa Sezzi</a:t>
            </a:r>
          </a:p>
          <a:p>
            <a:r>
              <a:rPr lang="it-IT" dirty="0">
                <a:solidFill>
                  <a:schemeClr val="tx1"/>
                </a:solidFill>
              </a:rPr>
              <a:t>Commissione Erasmus del Dipartimento di Educazione e Scienze Umane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140431" y="820800"/>
            <a:ext cx="7470769" cy="349199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Commissione Erasmus</a:t>
            </a:r>
          </a:p>
        </p:txBody>
      </p:sp>
    </p:spTree>
    <p:extLst>
      <p:ext uri="{BB962C8B-B14F-4D97-AF65-F5344CB8AC3E}">
        <p14:creationId xmlns:p14="http://schemas.microsoft.com/office/powerpoint/2010/main" val="2013155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Titre 1"/>
          <p:cNvSpPr>
            <a:spLocks noGrp="1" noChangeArrowheads="1"/>
          </p:cNvSpPr>
          <p:nvPr>
            <p:ph type="title"/>
          </p:nvPr>
        </p:nvSpPr>
        <p:spPr>
          <a:xfrm>
            <a:off x="1135063" y="304800"/>
            <a:ext cx="7170737" cy="515938"/>
          </a:xfrm>
        </p:spPr>
        <p:txBody>
          <a:bodyPr/>
          <a:lstStyle/>
          <a:p>
            <a:pPr algn="ctr" defTabSz="369888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Scienze Pedagogiche</a:t>
            </a:r>
          </a:p>
        </p:txBody>
      </p:sp>
      <p:sp>
        <p:nvSpPr>
          <p:cNvPr id="14339" name="Rectangle 3" descr="Espace réservé du contenu 2"/>
          <p:cNvSpPr>
            <a:spLocks noGrp="1" noChangeArrowheads="1"/>
          </p:cNvSpPr>
          <p:nvPr>
            <p:ph type="body" idx="1"/>
          </p:nvPr>
        </p:nvSpPr>
        <p:spPr>
          <a:xfrm>
            <a:off x="1439863" y="1700213"/>
            <a:ext cx="6562725" cy="425608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it-IT" sz="320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Laurea Magistrale in Scienze Pedagogiche consente di lavorare nel mondo dell’educazione e della formazione con compiti di responsabilità, cioè con funzioni di</a:t>
            </a:r>
          </a:p>
          <a:p>
            <a:pPr algn="ctr">
              <a:lnSpc>
                <a:spcPct val="90000"/>
              </a:lnSpc>
            </a:pPr>
            <a:r>
              <a:rPr lang="it-IT" sz="32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organizzazione  </a:t>
            </a:r>
          </a:p>
          <a:p>
            <a:pPr algn="ctr">
              <a:lnSpc>
                <a:spcPct val="90000"/>
              </a:lnSpc>
            </a:pPr>
            <a:r>
              <a:rPr lang="it-IT" sz="32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programmazione </a:t>
            </a:r>
          </a:p>
          <a:p>
            <a:pPr algn="ctr">
              <a:lnSpc>
                <a:spcPct val="90000"/>
              </a:lnSpc>
            </a:pPr>
            <a:r>
              <a:rPr lang="it-IT" sz="32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coordinamento</a:t>
            </a:r>
          </a:p>
        </p:txBody>
      </p:sp>
      <p:sp>
        <p:nvSpPr>
          <p:cNvPr id="14340" name="Text Box 4" descr="Espace réservé du numéro de diapositive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B57B3425-4DD0-4DBF-AA26-EDA9CC5F3FA7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14341" name="Rectangle 5" descr="Espace réservé du texte 6"/>
          <p:cNvSpPr>
            <a:spLocks/>
          </p:cNvSpPr>
          <p:nvPr/>
        </p:nvSpPr>
        <p:spPr bwMode="auto">
          <a:xfrm>
            <a:off x="1182688" y="841375"/>
            <a:ext cx="7170737" cy="32861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260350" fontAlgn="base" hangingPunct="0">
              <a:spcBef>
                <a:spcPts val="300"/>
              </a:spcBef>
              <a:spcAft>
                <a:spcPct val="0"/>
              </a:spcAft>
            </a:pPr>
            <a:endParaRPr lang="it-IT" sz="2000" i="1" dirty="0">
              <a:solidFill>
                <a:srgbClr val="FF0000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346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369888">
              <a:lnSpc>
                <a:spcPct val="100000"/>
              </a:lnSpc>
            </a:pPr>
            <a:r>
              <a:rPr lang="it-IT" sz="2900">
                <a:solidFill>
                  <a:srgbClr val="595959"/>
                </a:solidFill>
              </a:rPr>
              <a:t>La “Legge Iori”</a:t>
            </a:r>
          </a:p>
        </p:txBody>
      </p:sp>
      <p:sp>
        <p:nvSpPr>
          <p:cNvPr id="15363" name="Rectangle 3" descr="Segnaposto contenuto 2"/>
          <p:cNvSpPr>
            <a:spLocks noGrp="1" noChangeArrowheads="1"/>
          </p:cNvSpPr>
          <p:nvPr>
            <p:ph type="body" idx="1"/>
          </p:nvPr>
        </p:nvSpPr>
        <p:spPr>
          <a:xfrm>
            <a:off x="1439863" y="1495425"/>
            <a:ext cx="7019925" cy="4248150"/>
          </a:xfrm>
        </p:spPr>
        <p:txBody>
          <a:bodyPr/>
          <a:lstStyle/>
          <a:p>
            <a:pPr algn="just" defTabSz="452438">
              <a:lnSpc>
                <a:spcPct val="100000"/>
              </a:lnSpc>
              <a:spcBef>
                <a:spcPts val="400"/>
              </a:spcBef>
            </a:pP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  </a:t>
            </a:r>
          </a:p>
          <a:p>
            <a:pPr algn="just" defTabSz="452438">
              <a:lnSpc>
                <a:spcPct val="100000"/>
              </a:lnSpc>
              <a:spcBef>
                <a:spcPts val="400"/>
              </a:spcBef>
            </a:pP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  594.  L'</a:t>
            </a:r>
            <a:r>
              <a:rPr lang="it-IT" sz="1800" b="1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educatore</a:t>
            </a: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  professionale  socio‐pedagogico  e  il  </a:t>
            </a:r>
            <a:r>
              <a:rPr lang="it-IT" sz="1800" b="1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pe-</a:t>
            </a:r>
            <a:r>
              <a:rPr lang="it-IT" sz="1800" b="1" dirty="0" err="1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dagogista</a:t>
            </a:r>
            <a:r>
              <a:rPr lang="it-IT" sz="1800" b="1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 </a:t>
            </a: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operano  nell'ambito  educativo,  formativo  e pedagogico,  in  rapporto  a  qualsiasi  attività  svolta  in  modo formale, non  formale  e  informale, nelle varie fasi della vita, in una prospettiva di crescita personale e sociale. Queste figure professionali operano nei servizi socio‐educativi e  socio‐assistenziali,  nei  confronti  di  persone  di  ogni  età,  prioritaria-mente  nei  seguenti  ambiti:  educativo  e  formativo;  scolasti-co;  socio‐assistenziale,  limitatamente  agli  aspetti  socio‐</a:t>
            </a:r>
            <a:r>
              <a:rPr lang="it-IT" sz="1800" dirty="0" err="1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edu</a:t>
            </a: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</a:t>
            </a:r>
            <a:r>
              <a:rPr lang="it-IT" sz="1800" dirty="0" err="1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cativi</a:t>
            </a: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;  della  genitorialità  e  della  famiglia;  culturale;  </a:t>
            </a:r>
            <a:r>
              <a:rPr lang="it-IT" sz="1800" dirty="0" err="1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giudizia</a:t>
            </a:r>
            <a:r>
              <a:rPr lang="it-IT" sz="1800" dirty="0">
                <a:solidFill>
                  <a:srgbClr val="80808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-rio;  ambientale;  sportivo  e  motorio;  dell'integrazione e del-la cooperazione internazionale. </a:t>
            </a:r>
          </a:p>
        </p:txBody>
      </p:sp>
      <p:sp>
        <p:nvSpPr>
          <p:cNvPr id="15365" name="Text Box 5" descr="Segnaposto numero diapositiva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011DD883-33B5-4166-92EF-84B7705DA8EF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15366" name="Rectangle 6" descr="Segnaposto testo 6"/>
          <p:cNvSpPr>
            <a:spLocks/>
          </p:cNvSpPr>
          <p:nvPr/>
        </p:nvSpPr>
        <p:spPr bwMode="auto">
          <a:xfrm>
            <a:off x="1439863" y="841375"/>
            <a:ext cx="7170737" cy="32861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defTabSz="304800" fontAlgn="base" hangingPunct="0">
              <a:spcBef>
                <a:spcPts val="300"/>
              </a:spcBef>
              <a:spcAft>
                <a:spcPct val="0"/>
              </a:spcAft>
            </a:pPr>
            <a:r>
              <a:rPr lang="it-IT" sz="1600">
                <a:solidFill>
                  <a:srgbClr val="595959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LEGGE 205, COMMA 594 ‐ 601  DEL 29.12.2017</a:t>
            </a:r>
          </a:p>
        </p:txBody>
      </p:sp>
    </p:spTree>
    <p:extLst>
      <p:ext uri="{BB962C8B-B14F-4D97-AF65-F5344CB8AC3E}">
        <p14:creationId xmlns:p14="http://schemas.microsoft.com/office/powerpoint/2010/main" val="35792105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369888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La qualifica di pedagogista</a:t>
            </a:r>
          </a:p>
        </p:txBody>
      </p:sp>
      <p:sp>
        <p:nvSpPr>
          <p:cNvPr id="16387" name="Rectangle 3" descr="Segnaposto contenuto 2"/>
          <p:cNvSpPr>
            <a:spLocks noGrp="1" noChangeArrowheads="1"/>
          </p:cNvSpPr>
          <p:nvPr>
            <p:ph type="body" idx="1"/>
          </p:nvPr>
        </p:nvSpPr>
        <p:spPr>
          <a:xfrm>
            <a:off x="1439863" y="2176912"/>
            <a:ext cx="6696075" cy="2084537"/>
          </a:xfrm>
        </p:spPr>
        <p:txBody>
          <a:bodyPr/>
          <a:lstStyle/>
          <a:p>
            <a:pPr algn="just" defTabSz="447675">
              <a:lnSpc>
                <a:spcPct val="100000"/>
              </a:lnSpc>
              <a:spcBef>
                <a:spcPts val="500"/>
              </a:spcBef>
            </a:pPr>
            <a:r>
              <a:rPr lang="it-IT" sz="22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laurea magistrale in Scienze pedagogiche permette di conseguire la qualifica di pedagogista.</a:t>
            </a:r>
          </a:p>
          <a:p>
            <a:pPr algn="just" defTabSz="447675">
              <a:lnSpc>
                <a:spcPct val="100000"/>
              </a:lnSpc>
              <a:spcBef>
                <a:spcPts val="500"/>
              </a:spcBef>
            </a:pPr>
            <a:r>
              <a:rPr lang="it-IT" sz="22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Il diploma di laurea è abilitante e il pedagogista viene riconosciuto come professionista di livello apicale.</a:t>
            </a:r>
          </a:p>
        </p:txBody>
      </p:sp>
      <p:sp>
        <p:nvSpPr>
          <p:cNvPr id="16389" name="Text Box 5" descr="Segnaposto numero diapositiva 5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60EE9A85-B481-4CD9-9AC9-016BCC53F14E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16390" name="Rectangle 6" descr="Segnaposto testo 6"/>
          <p:cNvSpPr>
            <a:spLocks/>
          </p:cNvSpPr>
          <p:nvPr/>
        </p:nvSpPr>
        <p:spPr bwMode="auto">
          <a:xfrm>
            <a:off x="1439863" y="841375"/>
            <a:ext cx="7170737" cy="32861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fontAlgn="base" hangingPunct="0">
              <a:spcBef>
                <a:spcPts val="600"/>
              </a:spcBef>
              <a:spcAft>
                <a:spcPct val="0"/>
              </a:spcAft>
            </a:pPr>
            <a:endParaRPr lang="it-IT" sz="2600">
              <a:solidFill>
                <a:srgbClr val="595959"/>
              </a:solidFill>
              <a:latin typeface="Helvetica Neue Medium" charset="0"/>
              <a:ea typeface="Helvetica Neue Medium" charset="0"/>
              <a:cs typeface="Helvetica Neue Medium" charset="0"/>
              <a:sym typeface="Helvetica Neue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8367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Espace réservé du contenu 11"/>
          <p:cNvSpPr>
            <a:spLocks noGrp="1" noChangeArrowheads="1"/>
          </p:cNvSpPr>
          <p:nvPr>
            <p:ph type="body" idx="1"/>
          </p:nvPr>
        </p:nvSpPr>
        <p:spPr>
          <a:xfrm>
            <a:off x="1439863" y="1314450"/>
            <a:ext cx="6562725" cy="4881563"/>
          </a:xfrm>
        </p:spPr>
        <p:txBody>
          <a:bodyPr/>
          <a:lstStyle/>
          <a:p>
            <a:pPr algn="just">
              <a:lnSpc>
                <a:spcPct val="76000"/>
              </a:lnSpc>
              <a:spcBef>
                <a:spcPts val="600"/>
              </a:spcBef>
            </a:pPr>
            <a:r>
              <a:rPr lang="it-IT" sz="2500">
                <a:solidFill>
                  <a:srgbClr val="0D0D0D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Laurea Magistrale in Scienze Pedagogiche prepara a lavorare come:</a:t>
            </a:r>
            <a:endParaRPr lang="it-IT" sz="2700">
              <a:solidFill>
                <a:srgbClr val="0D0D0D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>
              <a:lnSpc>
                <a:spcPct val="76000"/>
              </a:lnSpc>
              <a:spcBef>
                <a:spcPts val="600"/>
              </a:spcBef>
            </a:pPr>
            <a:r>
              <a:rPr lang="it-IT" sz="250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• studiosi, formatori e valutatori nei centri e nei progetti per la ricerca pedagogica e psico-pedagogica, oppure presso organismi di direzione, orientamento, supporto e controllo attivati dalla Pubblica Amministrazione e dal privato; </a:t>
            </a:r>
            <a:endParaRPr lang="it-IT" sz="270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>
              <a:lnSpc>
                <a:spcPct val="76000"/>
              </a:lnSpc>
              <a:spcBef>
                <a:spcPts val="600"/>
              </a:spcBef>
            </a:pPr>
            <a:r>
              <a:rPr lang="it-IT" sz="250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• consulenti pedagogici nel settore pubblico e privato per prevenire e recuperare il disagio, ridurre le situazioni di handicap, promuovere percorsi di integrazione; </a:t>
            </a:r>
            <a:endParaRPr lang="it-IT" sz="270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just">
              <a:lnSpc>
                <a:spcPct val="76000"/>
              </a:lnSpc>
              <a:spcBef>
                <a:spcPts val="600"/>
              </a:spcBef>
            </a:pPr>
            <a:r>
              <a:rPr lang="it-IT" sz="250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• coordinatori pedagogici nei servizi educativi rivolti all'infanzia, all'adolescenza, ai giovani, gli adulti e agli anziani.</a:t>
            </a:r>
          </a:p>
        </p:txBody>
      </p:sp>
      <p:sp>
        <p:nvSpPr>
          <p:cNvPr id="17411" name="Text Box 3" descr="Espace réservé du numéro de diapositive 3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AEAF5858-2FE4-4B84-80E2-8FD1945109DE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17412" name="Rectangle 4" descr="Espace réservé du texte 14"/>
          <p:cNvSpPr>
            <a:spLocks/>
          </p:cNvSpPr>
          <p:nvPr/>
        </p:nvSpPr>
        <p:spPr bwMode="auto">
          <a:xfrm>
            <a:off x="804863" y="677863"/>
            <a:ext cx="7805737" cy="32702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defTabSz="182563" fontAlgn="base" hangingPunct="0">
              <a:spcBef>
                <a:spcPts val="200"/>
              </a:spcBef>
              <a:spcAft>
                <a:spcPct val="0"/>
              </a:spcAft>
            </a:pPr>
            <a:r>
              <a:rPr lang="it-IT" sz="29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Sbocchi Professionali</a:t>
            </a:r>
          </a:p>
        </p:txBody>
      </p:sp>
    </p:spTree>
    <p:extLst>
      <p:ext uri="{BB962C8B-B14F-4D97-AF65-F5344CB8AC3E}">
        <p14:creationId xmlns:p14="http://schemas.microsoft.com/office/powerpoint/2010/main" val="272558576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D76ACF-A0FB-4741-AD41-317E5650A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900" dirty="0">
                <a:solidFill>
                  <a:srgbClr val="FF0000"/>
                </a:solidFill>
              </a:rPr>
              <a:t>Insegnamento nella scuola secondaria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17A57-C9F7-7A4A-9F26-D4D53D45E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863" y="2366715"/>
            <a:ext cx="6562725" cy="1938156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</a:rPr>
              <a:t>Se in possesso di determinati requisiti curriculari, i laureati in Scienze pedagogiche possono accedere alla classe di concorso A-18 Filosofia e Scienze Umane.</a:t>
            </a:r>
          </a:p>
        </p:txBody>
      </p:sp>
    </p:spTree>
    <p:extLst>
      <p:ext uri="{BB962C8B-B14F-4D97-AF65-F5344CB8AC3E}">
        <p14:creationId xmlns:p14="http://schemas.microsoft.com/office/powerpoint/2010/main" val="116640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Titre 4"/>
          <p:cNvSpPr>
            <a:spLocks noGrp="1" noChangeArrowheads="1"/>
          </p:cNvSpPr>
          <p:nvPr>
            <p:ph type="title"/>
          </p:nvPr>
        </p:nvSpPr>
        <p:spPr>
          <a:xfrm>
            <a:off x="654050" y="304800"/>
            <a:ext cx="7956550" cy="515938"/>
          </a:xfrm>
        </p:spPr>
        <p:txBody>
          <a:bodyPr/>
          <a:lstStyle/>
          <a:p>
            <a:pPr algn="ctr" defTabSz="369888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Tre curricula</a:t>
            </a:r>
          </a:p>
        </p:txBody>
      </p:sp>
      <p:sp>
        <p:nvSpPr>
          <p:cNvPr id="20483" name="Rectangle 3" descr="Espace réservé du contenu 7"/>
          <p:cNvSpPr>
            <a:spLocks noGrp="1" noChangeArrowheads="1"/>
          </p:cNvSpPr>
          <p:nvPr>
            <p:ph type="body" idx="1"/>
          </p:nvPr>
        </p:nvSpPr>
        <p:spPr>
          <a:xfrm>
            <a:off x="1350962" y="1311275"/>
            <a:ext cx="6562725" cy="4874372"/>
          </a:xfrm>
        </p:spPr>
        <p:txBody>
          <a:bodyPr/>
          <a:lstStyle/>
          <a:p>
            <a:pPr marL="304800" indent="-304800" algn="just">
              <a:lnSpc>
                <a:spcPct val="84000"/>
              </a:lnSpc>
              <a:spcBef>
                <a:spcPts val="600"/>
              </a:spcBef>
            </a:pPr>
            <a:r>
              <a:rPr lang="it-IT" sz="2800" dirty="0">
                <a:solidFill>
                  <a:srgbClr val="0D0D0D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Il corso prevede un’ampia base comune di studi, riferiti alle aree pedagogica, filosofica, psicologica e sociologica, in una prospettiva marcatamente interdisciplinare, e si sviluppa in tre Curricula:</a:t>
            </a:r>
            <a:endParaRPr lang="it-IT" sz="1800" dirty="0">
              <a:solidFill>
                <a:srgbClr val="0D0D0D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04800" indent="-304800" algn="just">
              <a:lnSpc>
                <a:spcPct val="84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>
                <a:solidFill>
                  <a:srgbClr val="0D0D0D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Scienze umane per la ricerca pedagogica</a:t>
            </a:r>
            <a:endParaRPr lang="it-IT" sz="1800" b="1" dirty="0">
              <a:solidFill>
                <a:srgbClr val="0D0D0D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04800" indent="-304800" algn="just">
              <a:lnSpc>
                <a:spcPct val="84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>
                <a:solidFill>
                  <a:srgbClr val="0D0D0D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Consulenza e progettazione educative</a:t>
            </a:r>
          </a:p>
          <a:p>
            <a:pPr marL="304800" indent="-304800" algn="just">
              <a:lnSpc>
                <a:spcPct val="84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>
                <a:solidFill>
                  <a:srgbClr val="0D0D0D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Progettazione pedagogica per l’inclusione sociale</a:t>
            </a:r>
          </a:p>
        </p:txBody>
      </p:sp>
      <p:sp>
        <p:nvSpPr>
          <p:cNvPr id="20484" name="Text Box 4" descr="Espace réservé du numéro de diapositive 3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B836F0BF-A4D7-4D68-BFCA-5D4707E15B9A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3286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descr="Titre 7"/>
          <p:cNvSpPr>
            <a:spLocks noGrp="1" noChangeArrowheads="1"/>
          </p:cNvSpPr>
          <p:nvPr>
            <p:ph type="title"/>
          </p:nvPr>
        </p:nvSpPr>
        <p:spPr>
          <a:xfrm>
            <a:off x="1087438" y="304800"/>
            <a:ext cx="7170737" cy="515938"/>
          </a:xfrm>
        </p:spPr>
        <p:txBody>
          <a:bodyPr/>
          <a:lstStyle/>
          <a:p>
            <a:pPr algn="ctr" defTabSz="369888">
              <a:lnSpc>
                <a:spcPct val="100000"/>
              </a:lnSpc>
            </a:pPr>
            <a:r>
              <a:rPr lang="it-IT" sz="2900" dirty="0">
                <a:solidFill>
                  <a:srgbClr val="FF0000"/>
                </a:solidFill>
              </a:rPr>
              <a:t>La scelta di un curriculum</a:t>
            </a:r>
          </a:p>
        </p:txBody>
      </p:sp>
      <p:sp>
        <p:nvSpPr>
          <p:cNvPr id="21507" name="Rectangle 3" descr="Espace réservé du contenu 8"/>
          <p:cNvSpPr>
            <a:spLocks noGrp="1" noChangeArrowheads="1"/>
          </p:cNvSpPr>
          <p:nvPr>
            <p:ph type="body" idx="1"/>
          </p:nvPr>
        </p:nvSpPr>
        <p:spPr>
          <a:xfrm>
            <a:off x="1439863" y="1492250"/>
            <a:ext cx="6562725" cy="45672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it-IT" sz="320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 scelta di un curriculum non pregiudica nessuno degli sbocchi occupazionali previsti, che rimangono tutti aperti per chi si laurea in Scienze Pedagogiche. </a:t>
            </a:r>
            <a:r>
              <a:rPr lang="it-IT" sz="3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Ciò che fa fede, infatti, è la classe di laurea, che resta in ogni caso la classe LM-85.</a:t>
            </a:r>
          </a:p>
        </p:txBody>
      </p:sp>
      <p:sp>
        <p:nvSpPr>
          <p:cNvPr id="21508" name="Text Box 4" descr="Espace réservé du numéro de diapositive 3"/>
          <p:cNvSpPr txBox="1">
            <a:spLocks/>
          </p:cNvSpPr>
          <p:nvPr/>
        </p:nvSpPr>
        <p:spPr bwMode="auto">
          <a:xfrm>
            <a:off x="8269288" y="6305550"/>
            <a:ext cx="231775" cy="2286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23BBD696-678A-4A19-A298-2CEF71C9F0DE}" type="slidenum">
              <a:rPr lang="it-IT" sz="900">
                <a:solidFill>
                  <a:srgbClr val="80808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 sz="900">
              <a:solidFill>
                <a:srgbClr val="808080"/>
              </a:solidFill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44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 - Contenuto 1 colonn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Tema di Office - Contenuto 1 colonne">
      <a:majorFont>
        <a:latin typeface="Helvetica Neue"/>
        <a:ea typeface="Helvetica Neue"/>
        <a:cs typeface="Helvetica Neue"/>
      </a:majorFont>
      <a:minorFont>
        <a:latin typeface="Helvetica Neue LT Std 55 Roman"/>
        <a:ea typeface="Helvetica Neue LT Std 55 Roman"/>
        <a:cs typeface="Helvetica Neue LT Std 55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1721</Words>
  <Application>Microsoft Macintosh PowerPoint</Application>
  <PresentationFormat>Presentazione su schermo (4:3)</PresentationFormat>
  <Paragraphs>162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Tema di Office</vt:lpstr>
      <vt:lpstr>Tema di Office - Contenuto 1 colonne</vt:lpstr>
      <vt:lpstr>Presentazione standard di PowerPoint</vt:lpstr>
      <vt:lpstr>Presentazione standard di PowerPoint</vt:lpstr>
      <vt:lpstr>Scienze Pedagogiche</vt:lpstr>
      <vt:lpstr>La “Legge Iori”</vt:lpstr>
      <vt:lpstr>La qualifica di pedagogista</vt:lpstr>
      <vt:lpstr>Presentazione standard di PowerPoint</vt:lpstr>
      <vt:lpstr>Insegnamento nella scuola secondaria </vt:lpstr>
      <vt:lpstr>Tre curricula</vt:lpstr>
      <vt:lpstr>La scelta di un curriculum</vt:lpstr>
      <vt:lpstr>Piano di studi del primo anno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Insegnamenti a scelta dello studente</vt:lpstr>
      <vt:lpstr>I tirocini</vt:lpstr>
      <vt:lpstr>Accesso al corso di studio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Riconoscimento di CFU conseguiti in precedenti carriere</vt:lpstr>
      <vt:lpstr>Presentazione standard di PowerPoint</vt:lpstr>
      <vt:lpstr>ERASMUS- Unimore </vt:lpstr>
    </vt:vector>
  </TitlesOfParts>
  <Company>MORE-service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bchitussi22@gmail.com</cp:lastModifiedBy>
  <cp:revision>87</cp:revision>
  <dcterms:created xsi:type="dcterms:W3CDTF">2015-06-30T14:46:04Z</dcterms:created>
  <dcterms:modified xsi:type="dcterms:W3CDTF">2024-03-11T23:11:07Z</dcterms:modified>
</cp:coreProperties>
</file>