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C3FF"/>
    <a:srgbClr val="FF846E"/>
    <a:srgbClr val="FFEC66"/>
    <a:srgbClr val="007FAC"/>
    <a:srgbClr val="00A4DE"/>
    <a:srgbClr val="4FBAF2"/>
    <a:srgbClr val="C096B5"/>
    <a:srgbClr val="FFFF99"/>
    <a:srgbClr val="CCC0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81" autoAdjust="0"/>
    <p:restoredTop sz="86425"/>
  </p:normalViewPr>
  <p:slideViewPr>
    <p:cSldViewPr snapToGrid="0" showGuides="1">
      <p:cViewPr varScale="1">
        <p:scale>
          <a:sx n="99" d="100"/>
          <a:sy n="99" d="100"/>
        </p:scale>
        <p:origin x="151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96DC2-CF9F-D743-9348-1FA131AF3455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cs-CZ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6D1C6-75CC-4444-AC98-7884D9DA7989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874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6D1C6-75CC-4444-AC98-7884D9DA798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30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0E3-579E-4331-8310-152FEAECD83F}" type="datetimeFigureOut">
              <a:rPr lang="it-IT" smtClean="0"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1C44B-F2E2-4A5F-B252-900960D4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58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0E3-579E-4331-8310-152FEAECD83F}" type="datetimeFigureOut">
              <a:rPr lang="it-IT" smtClean="0"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1C44B-F2E2-4A5F-B252-900960D4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629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0E3-579E-4331-8310-152FEAECD83F}" type="datetimeFigureOut">
              <a:rPr lang="it-IT" smtClean="0"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1C44B-F2E2-4A5F-B252-900960D4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64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0E3-579E-4331-8310-152FEAECD83F}" type="datetimeFigureOut">
              <a:rPr lang="it-IT" smtClean="0"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1C44B-F2E2-4A5F-B252-900960D4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79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0E3-579E-4331-8310-152FEAECD83F}" type="datetimeFigureOut">
              <a:rPr lang="it-IT" smtClean="0"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1C44B-F2E2-4A5F-B252-900960D4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0675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0E3-579E-4331-8310-152FEAECD83F}" type="datetimeFigureOut">
              <a:rPr lang="it-IT" smtClean="0"/>
              <a:t>26/09/2022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1C44B-F2E2-4A5F-B252-900960D4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95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0E3-579E-4331-8310-152FEAECD83F}" type="datetimeFigureOut">
              <a:rPr lang="it-IT" smtClean="0"/>
              <a:t>26/09/2022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1C44B-F2E2-4A5F-B252-900960D4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50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0E3-579E-4331-8310-152FEAECD83F}" type="datetimeFigureOut">
              <a:rPr lang="it-IT" smtClean="0"/>
              <a:t>26/09/2022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1C44B-F2E2-4A5F-B252-900960D4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2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0E3-579E-4331-8310-152FEAECD83F}" type="datetimeFigureOut">
              <a:rPr lang="it-IT" smtClean="0"/>
              <a:t>26/09/2022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1C44B-F2E2-4A5F-B252-900960D4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2664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0E3-579E-4331-8310-152FEAECD83F}" type="datetimeFigureOut">
              <a:rPr lang="it-IT" smtClean="0"/>
              <a:t>26/09/2022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1C44B-F2E2-4A5F-B252-900960D4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031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0E3-579E-4331-8310-152FEAECD83F}" type="datetimeFigureOut">
              <a:rPr lang="it-IT" smtClean="0"/>
              <a:t>26/09/2022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1C44B-F2E2-4A5F-B252-900960D4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56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A60E3-579E-4331-8310-152FEAECD83F}" type="datetimeFigureOut">
              <a:rPr lang="it-IT" smtClean="0"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1C44B-F2E2-4A5F-B252-900960D4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94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arrotondato 8">
            <a:extLst>
              <a:ext uri="{FF2B5EF4-FFF2-40B4-BE49-F238E27FC236}">
                <a16:creationId xmlns:a16="http://schemas.microsoft.com/office/drawing/2014/main" id="{CFBC4602-5AAA-9B4B-9A1B-3548D2568590}"/>
              </a:ext>
            </a:extLst>
          </p:cNvPr>
          <p:cNvSpPr/>
          <p:nvPr/>
        </p:nvSpPr>
        <p:spPr>
          <a:xfrm>
            <a:off x="41655" y="20514"/>
            <a:ext cx="12098953" cy="377565"/>
          </a:xfrm>
          <a:prstGeom prst="roundRect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6" name="Rettangolo arrotondato 11">
            <a:extLst>
              <a:ext uri="{FF2B5EF4-FFF2-40B4-BE49-F238E27FC236}">
                <a16:creationId xmlns:a16="http://schemas.microsoft.com/office/drawing/2014/main" id="{63FD3CE6-3734-49F6-A0FA-43B262D5D999}"/>
              </a:ext>
            </a:extLst>
          </p:cNvPr>
          <p:cNvSpPr/>
          <p:nvPr/>
        </p:nvSpPr>
        <p:spPr>
          <a:xfrm>
            <a:off x="120580" y="-43944"/>
            <a:ext cx="12396208" cy="463878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2400" b="1" dirty="0">
                <a:solidFill>
                  <a:srgbClr val="002060"/>
                </a:solidFill>
              </a:rPr>
              <a:t>Analfabetismi ad alto costo sociale: strumenti di ricerca per la loro riduzione </a:t>
            </a:r>
            <a:endParaRPr lang="it-IT" sz="2400" b="1" dirty="0">
              <a:solidFill>
                <a:srgbClr val="002060"/>
              </a:solidFill>
              <a:ea typeface="Malgun Gothic" panose="020B0503020000020004" pitchFamily="34" charset="-127"/>
            </a:endParaRPr>
          </a:p>
        </p:txBody>
      </p: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E664F032-7E97-5A47-85A1-A5FF7CDF0CC8}"/>
              </a:ext>
            </a:extLst>
          </p:cNvPr>
          <p:cNvGrpSpPr/>
          <p:nvPr/>
        </p:nvGrpSpPr>
        <p:grpSpPr>
          <a:xfrm>
            <a:off x="75173" y="751284"/>
            <a:ext cx="12030489" cy="2743669"/>
            <a:chOff x="-144687" y="312357"/>
            <a:chExt cx="12445871" cy="1625736"/>
          </a:xfrm>
        </p:grpSpPr>
        <p:sp>
          <p:nvSpPr>
            <p:cNvPr id="31" name="Rettangolo arrotondato 11">
              <a:extLst>
                <a:ext uri="{FF2B5EF4-FFF2-40B4-BE49-F238E27FC236}">
                  <a16:creationId xmlns:a16="http://schemas.microsoft.com/office/drawing/2014/main" id="{41F22BC6-3DC6-9548-B186-1D4852C91175}"/>
                </a:ext>
              </a:extLst>
            </p:cNvPr>
            <p:cNvSpPr/>
            <p:nvPr/>
          </p:nvSpPr>
          <p:spPr>
            <a:xfrm>
              <a:off x="-133137" y="313643"/>
              <a:ext cx="2665255" cy="31426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>
                  <a:solidFill>
                    <a:srgbClr val="002060"/>
                  </a:solidFill>
                  <a:ea typeface="Malgun Gothic" panose="020B0503020000020004" pitchFamily="34" charset="-127"/>
                </a:rPr>
                <a:t>Punti di partenza e di forza</a:t>
              </a:r>
              <a:endParaRPr lang="it-IT" sz="2400" b="1" dirty="0">
                <a:solidFill>
                  <a:srgbClr val="002060"/>
                </a:solidFill>
                <a:ea typeface="Malgun Gothic" panose="020B0503020000020004" pitchFamily="34" charset="-127"/>
              </a:endParaRPr>
            </a:p>
          </p:txBody>
        </p:sp>
        <p:sp>
          <p:nvSpPr>
            <p:cNvPr id="34" name="Rettangolo arrotondato 11">
              <a:extLst>
                <a:ext uri="{FF2B5EF4-FFF2-40B4-BE49-F238E27FC236}">
                  <a16:creationId xmlns:a16="http://schemas.microsoft.com/office/drawing/2014/main" id="{D0424507-8C9A-D849-A9FC-B414EB1E23C6}"/>
                </a:ext>
              </a:extLst>
            </p:cNvPr>
            <p:cNvSpPr/>
            <p:nvPr/>
          </p:nvSpPr>
          <p:spPr>
            <a:xfrm>
              <a:off x="-144687" y="738674"/>
              <a:ext cx="2676806" cy="119941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it-IT" sz="1600" dirty="0">
                  <a:solidFill>
                    <a:srgbClr val="002060"/>
                  </a:solidFill>
                </a:rPr>
                <a:t>Ricerca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it-IT" sz="1600" dirty="0">
                  <a:solidFill>
                    <a:srgbClr val="002060"/>
                  </a:solidFill>
                </a:rPr>
                <a:t>Didattica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it-IT" sz="1600" dirty="0">
                  <a:solidFill>
                    <a:srgbClr val="002060"/>
                  </a:solidFill>
                </a:rPr>
                <a:t>Terza Missione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it-IT" sz="1600" dirty="0">
                  <a:solidFill>
                    <a:srgbClr val="002060"/>
                  </a:solidFill>
                </a:rPr>
                <a:t>Capacità progettuale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it-IT" sz="1600" dirty="0">
                  <a:solidFill>
                    <a:srgbClr val="002060"/>
                  </a:solidFill>
                </a:rPr>
                <a:t>Esiti della ricerca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it-IT" sz="1600" dirty="0">
                  <a:solidFill>
                    <a:srgbClr val="002060"/>
                  </a:solidFill>
                </a:rPr>
                <a:t>Internazionalizzazione</a:t>
              </a:r>
            </a:p>
          </p:txBody>
        </p:sp>
        <p:sp>
          <p:nvSpPr>
            <p:cNvPr id="35" name="Rettangolo arrotondato 11">
              <a:extLst>
                <a:ext uri="{FF2B5EF4-FFF2-40B4-BE49-F238E27FC236}">
                  <a16:creationId xmlns:a16="http://schemas.microsoft.com/office/drawing/2014/main" id="{D444A72D-1A45-DF4A-A868-1E21EDDF2338}"/>
                </a:ext>
              </a:extLst>
            </p:cNvPr>
            <p:cNvSpPr/>
            <p:nvPr/>
          </p:nvSpPr>
          <p:spPr>
            <a:xfrm>
              <a:off x="3165442" y="312357"/>
              <a:ext cx="4903483" cy="3132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>
                  <a:solidFill>
                    <a:srgbClr val="002060"/>
                  </a:solidFill>
                  <a:ea typeface="Malgun Gothic" panose="020B0503020000020004" pitchFamily="34" charset="-127"/>
                </a:rPr>
                <a:t>Progetto di eccellenza</a:t>
              </a:r>
            </a:p>
          </p:txBody>
        </p:sp>
        <p:sp>
          <p:nvSpPr>
            <p:cNvPr id="38" name="Rettangolo arrotondato 11">
              <a:extLst>
                <a:ext uri="{FF2B5EF4-FFF2-40B4-BE49-F238E27FC236}">
                  <a16:creationId xmlns:a16="http://schemas.microsoft.com/office/drawing/2014/main" id="{87B45682-B571-704D-9034-6D014D05D3DB}"/>
                </a:ext>
              </a:extLst>
            </p:cNvPr>
            <p:cNvSpPr/>
            <p:nvPr/>
          </p:nvSpPr>
          <p:spPr>
            <a:xfrm>
              <a:off x="8629949" y="312357"/>
              <a:ext cx="3671235" cy="3132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>
                  <a:solidFill>
                    <a:srgbClr val="002060"/>
                  </a:solidFill>
                  <a:ea typeface="Malgun Gothic" panose="020B0503020000020004" pitchFamily="34" charset="-127"/>
                </a:rPr>
                <a:t>Impatti</a:t>
              </a:r>
            </a:p>
          </p:txBody>
        </p:sp>
      </p:grpSp>
      <p:sp>
        <p:nvSpPr>
          <p:cNvPr id="15" name="Rettangolo arrotondato 11">
            <a:extLst>
              <a:ext uri="{FF2B5EF4-FFF2-40B4-BE49-F238E27FC236}">
                <a16:creationId xmlns:a16="http://schemas.microsoft.com/office/drawing/2014/main" id="{65E94C79-8543-4FC5-99F7-FB84FAE151C1}"/>
              </a:ext>
            </a:extLst>
          </p:cNvPr>
          <p:cNvSpPr/>
          <p:nvPr/>
        </p:nvSpPr>
        <p:spPr>
          <a:xfrm>
            <a:off x="120580" y="3702703"/>
            <a:ext cx="2587465" cy="64840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1600" dirty="0">
                <a:solidFill>
                  <a:srgbClr val="002060"/>
                </a:solidFill>
                <a:ea typeface="Malgun Gothic" panose="020B0503020000020004" pitchFamily="34" charset="-127"/>
              </a:rPr>
              <a:t>Frontiere della ricerca scientifica</a:t>
            </a:r>
          </a:p>
        </p:txBody>
      </p:sp>
      <p:sp>
        <p:nvSpPr>
          <p:cNvPr id="16" name="Rettangolo arrotondato 11">
            <a:extLst>
              <a:ext uri="{FF2B5EF4-FFF2-40B4-BE49-F238E27FC236}">
                <a16:creationId xmlns:a16="http://schemas.microsoft.com/office/drawing/2014/main" id="{53790EBE-FBE8-4232-A3D4-7EEC21B01F24}"/>
              </a:ext>
            </a:extLst>
          </p:cNvPr>
          <p:cNvSpPr/>
          <p:nvPr/>
        </p:nvSpPr>
        <p:spPr>
          <a:xfrm>
            <a:off x="120580" y="4558860"/>
            <a:ext cx="2587464" cy="64840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1600" dirty="0">
                <a:solidFill>
                  <a:srgbClr val="002060"/>
                </a:solidFill>
                <a:ea typeface="Malgun Gothic" panose="020B0503020000020004" pitchFamily="34" charset="-127"/>
              </a:rPr>
              <a:t>Nuove emergenze sociali e educative</a:t>
            </a:r>
          </a:p>
        </p:txBody>
      </p:sp>
      <p:sp>
        <p:nvSpPr>
          <p:cNvPr id="17" name="Rettangolo arrotondato 11">
            <a:extLst>
              <a:ext uri="{FF2B5EF4-FFF2-40B4-BE49-F238E27FC236}">
                <a16:creationId xmlns:a16="http://schemas.microsoft.com/office/drawing/2014/main" id="{C54E0306-2EBC-413B-9D5C-ADE4B575B562}"/>
              </a:ext>
            </a:extLst>
          </p:cNvPr>
          <p:cNvSpPr/>
          <p:nvPr/>
        </p:nvSpPr>
        <p:spPr>
          <a:xfrm>
            <a:off x="3274826" y="1470756"/>
            <a:ext cx="4739829" cy="373651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74625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rgbClr val="FFC000"/>
                </a:solidFill>
                <a:ea typeface="Malgun Gothic" panose="020B0503020000020004" pitchFamily="34" charset="-127"/>
              </a:rPr>
              <a:t>Reclutamento personale </a:t>
            </a:r>
            <a:r>
              <a:rPr lang="it-IT" sz="16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Malgun Gothic" panose="020B0503020000020004" pitchFamily="34" charset="-127"/>
              </a:rPr>
              <a:t>in area 11 e di PTA</a:t>
            </a:r>
          </a:p>
          <a:p>
            <a:pPr marL="182563" indent="-174625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Malgun Gothic" panose="020B0503020000020004" pitchFamily="34" charset="-127"/>
              </a:rPr>
              <a:t>2 nuovi curricula di </a:t>
            </a:r>
            <a:r>
              <a:rPr lang="it-IT" sz="1600" b="1" dirty="0">
                <a:solidFill>
                  <a:srgbClr val="FFC000"/>
                </a:solidFill>
                <a:ea typeface="Malgun Gothic" panose="020B0503020000020004" pitchFamily="34" charset="-127"/>
              </a:rPr>
              <a:t>dottorato</a:t>
            </a:r>
            <a:endParaRPr lang="it-IT" sz="1600" b="1" dirty="0">
              <a:solidFill>
                <a:schemeClr val="accent1">
                  <a:lumMod val="60000"/>
                  <a:lumOff val="40000"/>
                </a:schemeClr>
              </a:solidFill>
              <a:ea typeface="Malgun Gothic" panose="020B0503020000020004" pitchFamily="34" charset="-127"/>
            </a:endParaRPr>
          </a:p>
          <a:p>
            <a:pPr marL="182563" indent="-174625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Malgun Gothic" panose="020B0503020000020004" pitchFamily="34" charset="-127"/>
              </a:rPr>
              <a:t>1 nuovo curriculum </a:t>
            </a:r>
            <a:r>
              <a:rPr lang="it-IT" sz="1600" b="1" dirty="0">
                <a:solidFill>
                  <a:schemeClr val="accent4"/>
                </a:solidFill>
                <a:ea typeface="Malgun Gothic" panose="020B0503020000020004" pitchFamily="34" charset="-127"/>
              </a:rPr>
              <a:t>LM-</a:t>
            </a:r>
            <a:r>
              <a:rPr lang="it-IT" sz="16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Malgun Gothic" panose="020B0503020000020004" pitchFamily="34" charset="-127"/>
              </a:rPr>
              <a:t>85</a:t>
            </a:r>
          </a:p>
          <a:p>
            <a:pPr marL="182563" indent="-174625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Malgun Gothic" panose="020B0503020000020004" pitchFamily="34" charset="-127"/>
              </a:rPr>
              <a:t>5 </a:t>
            </a:r>
            <a:r>
              <a:rPr lang="it-IT" sz="1600" b="1" dirty="0">
                <a:solidFill>
                  <a:srgbClr val="FFC000"/>
                </a:solidFill>
                <a:ea typeface="Malgun Gothic" panose="020B0503020000020004" pitchFamily="34" charset="-127"/>
              </a:rPr>
              <a:t>percorsi</a:t>
            </a:r>
            <a:r>
              <a:rPr lang="it-IT" sz="16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Malgun Gothic" panose="020B0503020000020004" pitchFamily="34" charset="-127"/>
              </a:rPr>
              <a:t> formativi trasversali</a:t>
            </a:r>
          </a:p>
          <a:p>
            <a:pPr marL="182563" indent="-174625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Malgun Gothic" panose="020B0503020000020004" pitchFamily="34" charset="-127"/>
              </a:rPr>
              <a:t>Seminari, convegni, </a:t>
            </a:r>
            <a:r>
              <a:rPr lang="it-IT" sz="1600" b="1" dirty="0">
                <a:solidFill>
                  <a:srgbClr val="FFC000"/>
                </a:solidFill>
                <a:ea typeface="Malgun Gothic" panose="020B0503020000020004" pitchFamily="34" charset="-127"/>
              </a:rPr>
              <a:t>workshop</a:t>
            </a:r>
          </a:p>
          <a:p>
            <a:pPr marL="182563" indent="-174625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rgbClr val="FFC000"/>
                </a:solidFill>
                <a:ea typeface="Malgun Gothic" panose="020B0503020000020004" pitchFamily="34" charset="-127"/>
              </a:rPr>
              <a:t>Summer School </a:t>
            </a:r>
            <a:r>
              <a:rPr lang="it-IT" sz="16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Malgun Gothic" panose="020B0503020000020004" pitchFamily="34" charset="-127"/>
              </a:rPr>
              <a:t>internazionali </a:t>
            </a:r>
          </a:p>
          <a:p>
            <a:pPr marL="182563" indent="-174625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Malgun Gothic" panose="020B0503020000020004" pitchFamily="34" charset="-127"/>
              </a:rPr>
              <a:t>Nuove</a:t>
            </a:r>
            <a:r>
              <a:rPr lang="it-IT" sz="1600" b="1" dirty="0">
                <a:solidFill>
                  <a:srgbClr val="002060"/>
                </a:solidFill>
                <a:ea typeface="Malgun Gothic" panose="020B0503020000020004" pitchFamily="34" charset="-127"/>
              </a:rPr>
              <a:t> </a:t>
            </a:r>
            <a:r>
              <a:rPr lang="it-IT" sz="1600" b="1" dirty="0">
                <a:solidFill>
                  <a:srgbClr val="FFC000"/>
                </a:solidFill>
                <a:ea typeface="Malgun Gothic" panose="020B0503020000020004" pitchFamily="34" charset="-127"/>
              </a:rPr>
              <a:t>infrastrutture</a:t>
            </a:r>
            <a:r>
              <a:rPr lang="it-IT" sz="1600" b="1" dirty="0">
                <a:solidFill>
                  <a:srgbClr val="002060"/>
                </a:solidFill>
                <a:ea typeface="Malgun Gothic" panose="020B0503020000020004" pitchFamily="34" charset="-127"/>
              </a:rPr>
              <a:t>: </a:t>
            </a:r>
            <a:r>
              <a:rPr lang="it-IT" sz="16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Malgun Gothic" panose="020B0503020000020004" pitchFamily="34" charset="-127"/>
              </a:rPr>
              <a:t>Osservatorio nazionale, Centro di Documentazione educativa, Laboratorio sul pensiero critico, Ambiente multimediale </a:t>
            </a:r>
            <a:r>
              <a:rPr lang="it-IT" sz="1600" b="1" dirty="0" err="1">
                <a:solidFill>
                  <a:schemeClr val="accent1">
                    <a:lumMod val="60000"/>
                    <a:lumOff val="40000"/>
                  </a:schemeClr>
                </a:solidFill>
                <a:ea typeface="Malgun Gothic" panose="020B0503020000020004" pitchFamily="34" charset="-127"/>
              </a:rPr>
              <a:t>Multilab</a:t>
            </a:r>
            <a:endParaRPr lang="it-IT" sz="1600" b="1" dirty="0">
              <a:solidFill>
                <a:schemeClr val="accent1">
                  <a:lumMod val="60000"/>
                  <a:lumOff val="40000"/>
                </a:schemeClr>
              </a:solidFill>
              <a:ea typeface="Malgun Gothic" panose="020B0503020000020004" pitchFamily="34" charset="-127"/>
            </a:endParaRPr>
          </a:p>
          <a:p>
            <a:pPr marL="182563" indent="-174625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Malgun Gothic" panose="020B0503020000020004" pitchFamily="34" charset="-127"/>
              </a:rPr>
              <a:t>Consolidamento delle</a:t>
            </a:r>
            <a:r>
              <a:rPr lang="it-IT" sz="1600" b="1" dirty="0">
                <a:solidFill>
                  <a:srgbClr val="002060"/>
                </a:solidFill>
                <a:ea typeface="Malgun Gothic" panose="020B0503020000020004" pitchFamily="34" charset="-127"/>
              </a:rPr>
              <a:t> </a:t>
            </a:r>
            <a:r>
              <a:rPr lang="it-IT" sz="1600" b="1" dirty="0">
                <a:solidFill>
                  <a:srgbClr val="FFC000"/>
                </a:solidFill>
                <a:ea typeface="Malgun Gothic" panose="020B0503020000020004" pitchFamily="34" charset="-127"/>
              </a:rPr>
              <a:t>sinergie</a:t>
            </a:r>
            <a:r>
              <a:rPr lang="it-IT" sz="1600" b="1" dirty="0">
                <a:solidFill>
                  <a:srgbClr val="002060"/>
                </a:solidFill>
                <a:ea typeface="Malgun Gothic" panose="020B0503020000020004" pitchFamily="34" charset="-127"/>
              </a:rPr>
              <a:t> </a:t>
            </a:r>
            <a:r>
              <a:rPr lang="it-IT" sz="16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Malgun Gothic" panose="020B0503020000020004" pitchFamily="34" charset="-127"/>
              </a:rPr>
              <a:t>con un territorio che vanta tradizioni di eccellenza in ambito educativo</a:t>
            </a:r>
          </a:p>
          <a:p>
            <a:pPr marL="182563" indent="-174625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Malgun Gothic" panose="020B0503020000020004" pitchFamily="34" charset="-127"/>
              </a:rPr>
              <a:t>Incremento produttività scientifica</a:t>
            </a:r>
          </a:p>
        </p:txBody>
      </p:sp>
      <p:sp>
        <p:nvSpPr>
          <p:cNvPr id="18" name="Rettangolo arrotondato 11">
            <a:extLst>
              <a:ext uri="{FF2B5EF4-FFF2-40B4-BE49-F238E27FC236}">
                <a16:creationId xmlns:a16="http://schemas.microsoft.com/office/drawing/2014/main" id="{D6B17458-B42E-410F-ABC1-6CBAF3C462FC}"/>
              </a:ext>
            </a:extLst>
          </p:cNvPr>
          <p:cNvSpPr/>
          <p:nvPr/>
        </p:nvSpPr>
        <p:spPr>
          <a:xfrm>
            <a:off x="8556955" y="1519961"/>
            <a:ext cx="3559872" cy="3687305"/>
          </a:xfrm>
          <a:prstGeom prst="roundRect">
            <a:avLst/>
          </a:prstGeom>
          <a:solidFill>
            <a:srgbClr val="96C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chemeClr val="accent5">
                    <a:lumMod val="50000"/>
                  </a:schemeClr>
                </a:solidFill>
                <a:ea typeface="Malgun Gothic" panose="020B0503020000020004" pitchFamily="34" charset="-127"/>
              </a:rPr>
              <a:t>Più diffusa conoscenza dell’impatto degli analfabetismi sulla coesione sociale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chemeClr val="accent5">
                    <a:lumMod val="50000"/>
                  </a:schemeClr>
                </a:solidFill>
                <a:ea typeface="Malgun Gothic" panose="020B0503020000020004" pitchFamily="34" charset="-127"/>
              </a:rPr>
              <a:t>Promozione della cittadinanza democratica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chemeClr val="accent5">
                    <a:lumMod val="50000"/>
                  </a:schemeClr>
                </a:solidFill>
                <a:ea typeface="Malgun Gothic" panose="020B0503020000020004" pitchFamily="34" charset="-127"/>
              </a:rPr>
              <a:t>Maggiore consapevolezza del ruolo della ricerca presso gli stakeholder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chemeClr val="accent5">
                    <a:lumMod val="50000"/>
                  </a:schemeClr>
                </a:solidFill>
                <a:ea typeface="Malgun Gothic" panose="020B0503020000020004" pitchFamily="34" charset="-127"/>
              </a:rPr>
              <a:t>Trasferimento delle conoscenze di avanguardia alle agenzie formative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chemeClr val="accent5">
                    <a:lumMod val="50000"/>
                  </a:schemeClr>
                </a:solidFill>
                <a:ea typeface="Malgun Gothic" panose="020B0503020000020004" pitchFamily="34" charset="-127"/>
              </a:rPr>
              <a:t>Più rete, oltre il livello locale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chemeClr val="accent5">
                    <a:lumMod val="50000"/>
                  </a:schemeClr>
                </a:solidFill>
                <a:ea typeface="Malgun Gothic" panose="020B0503020000020004" pitchFamily="34" charset="-127"/>
              </a:rPr>
              <a:t>Attrattività delle Scienze umanistiche</a:t>
            </a:r>
          </a:p>
        </p:txBody>
      </p:sp>
    </p:spTree>
    <p:extLst>
      <p:ext uri="{BB962C8B-B14F-4D97-AF65-F5344CB8AC3E}">
        <p14:creationId xmlns:p14="http://schemas.microsoft.com/office/powerpoint/2010/main" val="15057972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4876</TotalTime>
  <Words>149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Malgun Gothic</vt:lpstr>
      <vt:lpstr>Arial</vt:lpstr>
      <vt:lpstr>Calibri</vt:lpstr>
      <vt:lpstr>Calibri Light</vt:lpstr>
      <vt:lpstr>Wingdings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FEDERICA MANZOLI</dc:creator>
  <cp:lastModifiedBy>Francesca Cadeddu</cp:lastModifiedBy>
  <cp:revision>212</cp:revision>
  <dcterms:created xsi:type="dcterms:W3CDTF">2020-04-16T11:37:56Z</dcterms:created>
  <dcterms:modified xsi:type="dcterms:W3CDTF">2022-09-26T19:52:05Z</dcterms:modified>
</cp:coreProperties>
</file>