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BAAC3BD-6880-4A9D-9E0F-7476FA6900A5}">
          <p14:sldIdLst>
            <p14:sldId id="256"/>
            <p14:sldId id="258"/>
            <p14:sldId id="259"/>
            <p14:sldId id="262"/>
            <p14:sldId id="263"/>
            <p14:sldId id="264"/>
            <p14:sldId id="260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124"/>
    <a:srgbClr val="EB3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1" autoAdjust="0"/>
    <p:restoredTop sz="94633" autoAdjust="0"/>
  </p:normalViewPr>
  <p:slideViewPr>
    <p:cSldViewPr snapToGrid="0" snapToObjects="1">
      <p:cViewPr varScale="1">
        <p:scale>
          <a:sx n="108" d="100"/>
          <a:sy n="108" d="100"/>
        </p:scale>
        <p:origin x="22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C68A3-539B-614C-AEED-9F3672566120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7824B-A553-014E-91C5-21C7C50A6C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26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825F9-C3E2-E147-B6D3-335C60204E37}" type="datetimeFigureOut">
              <a:rPr lang="it-IT" smtClean="0"/>
              <a:t>17/03/2023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AB75-C383-C444-BAD8-6C37ACA01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8AB75-C383-C444-BAD8-6C37ACA0136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09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8AB75-C383-C444-BAD8-6C37ACA0136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474341" y="2493698"/>
            <a:ext cx="8231383" cy="4013942"/>
          </a:xfrm>
          <a:prstGeom prst="rect">
            <a:avLst/>
          </a:prstGeom>
          <a:solidFill>
            <a:srgbClr val="EB30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0000" y="2988000"/>
            <a:ext cx="6400800" cy="108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480"/>
              </a:lnSpc>
              <a:defRPr sz="44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000" y="4392000"/>
            <a:ext cx="6400800" cy="626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20"/>
              </a:lnSpc>
              <a:buNone/>
              <a:defRPr sz="3000">
                <a:solidFill>
                  <a:srgbClr val="FFFFFF"/>
                </a:solidFill>
                <a:latin typeface="Helvetica Neue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51" y="176196"/>
            <a:ext cx="4944963" cy="32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</p:spPr>
        <p:txBody>
          <a:bodyPr anchor="t" anchorCtr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0F8B7D7-B5E3-644D-9856-CC0934E6905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Immagine 10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1440000" y="6306345"/>
            <a:ext cx="932895" cy="365125"/>
          </a:xfrm>
          <a:prstGeom prst="rect">
            <a:avLst/>
          </a:prstGeom>
        </p:spPr>
        <p:txBody>
          <a:bodyPr anchor="t" anchorCtr="0"/>
          <a:lstStyle>
            <a:lvl1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gg/mm/</a:t>
            </a:r>
            <a:r>
              <a:rPr lang="it-IT" dirty="0" err="1"/>
              <a:t>aaaa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</p:spPr>
        <p:txBody>
          <a:bodyPr anchor="t" anchorCtr="0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Nome insegnamento</a:t>
            </a:r>
          </a:p>
        </p:txBody>
      </p:sp>
    </p:spTree>
    <p:extLst>
      <p:ext uri="{BB962C8B-B14F-4D97-AF65-F5344CB8AC3E}">
        <p14:creationId xmlns:p14="http://schemas.microsoft.com/office/powerpoint/2010/main" val="362647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1440000" y="6306345"/>
            <a:ext cx="932895" cy="365125"/>
          </a:xfrm>
          <a:prstGeom prst="rect">
            <a:avLst/>
          </a:prstGeom>
        </p:spPr>
        <p:txBody>
          <a:bodyPr anchor="t" anchorCtr="0"/>
          <a:lstStyle>
            <a:lvl1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gg/mm/</a:t>
            </a:r>
            <a:r>
              <a:rPr lang="it-IT" dirty="0" err="1"/>
              <a:t>aaaa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</p:spPr>
        <p:txBody>
          <a:bodyPr anchor="t" anchorCtr="0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Nome insegnamento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</p:spPr>
        <p:txBody>
          <a:bodyPr anchor="t" anchorCtr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0F8B7D7-B5E3-644D-9856-CC0934E6905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9" name="Immagine 8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4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.unimore.i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A2B452F2-7C9E-4D68-846A-18C2E61A0D60}"/>
              </a:ext>
            </a:extLst>
          </p:cNvPr>
          <p:cNvSpPr/>
          <p:nvPr/>
        </p:nvSpPr>
        <p:spPr>
          <a:xfrm>
            <a:off x="363894" y="2295331"/>
            <a:ext cx="8462865" cy="4245428"/>
          </a:xfrm>
          <a:prstGeom prst="rect">
            <a:avLst/>
          </a:prstGeom>
          <a:solidFill>
            <a:srgbClr val="D14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2596B8F-7E00-4A04-8E1A-DEFCCC11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ANALFABETISMI AD ALTO COSTO SOCIALE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32CED0B-6EFE-4B09-8710-73C87AC92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Presentazione del progetto del Dipartimento di Eccellenza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A0BF1E2-7028-4B1F-A36B-26745585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85" y="571518"/>
            <a:ext cx="3470915" cy="12500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29769A-A1A0-4A24-B182-C49A4E19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400" y="571518"/>
            <a:ext cx="3754484" cy="12500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44040F-670E-40E5-BFA5-4739DACC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736" y="5591042"/>
            <a:ext cx="1642370" cy="9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DEC550-964E-40B8-B841-ABC45507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5D34004-E40D-452F-BF95-C7F64DB11EBC}"/>
              </a:ext>
            </a:extLst>
          </p:cNvPr>
          <p:cNvSpPr/>
          <p:nvPr/>
        </p:nvSpPr>
        <p:spPr>
          <a:xfrm>
            <a:off x="674701" y="768337"/>
            <a:ext cx="5247041" cy="27826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>
                <a:latin typeface="Helvetica Neue"/>
              </a:rPr>
              <a:t>Il progetto è stato elaborato da:</a:t>
            </a:r>
          </a:p>
          <a:p>
            <a:r>
              <a:rPr lang="it-IT" dirty="0">
                <a:latin typeface="Helvetica Neue"/>
              </a:rPr>
              <a:t>Annamaria Contini, Direttrice DESU</a:t>
            </a:r>
          </a:p>
          <a:p>
            <a:r>
              <a:rPr lang="it-IT" dirty="0">
                <a:latin typeface="Helvetica Neue"/>
              </a:rPr>
              <a:t>Carlo Altini</a:t>
            </a:r>
          </a:p>
          <a:p>
            <a:r>
              <a:rPr lang="it-IT" dirty="0">
                <a:latin typeface="Helvetica Neue"/>
              </a:rPr>
              <a:t>Chiara Bertolini</a:t>
            </a:r>
          </a:p>
          <a:p>
            <a:r>
              <a:rPr lang="it-IT" dirty="0">
                <a:latin typeface="Helvetica Neue"/>
              </a:rPr>
              <a:t>Francesca </a:t>
            </a:r>
            <a:r>
              <a:rPr lang="it-IT" dirty="0" err="1">
                <a:latin typeface="Helvetica Neue"/>
              </a:rPr>
              <a:t>Cadeddu</a:t>
            </a:r>
            <a:endParaRPr lang="it-IT" dirty="0">
              <a:latin typeface="Helvetica Neue"/>
            </a:endParaRPr>
          </a:p>
          <a:p>
            <a:r>
              <a:rPr lang="it-IT" dirty="0">
                <a:latin typeface="Helvetica Neue"/>
              </a:rPr>
              <a:t>Roberta Cardarello</a:t>
            </a:r>
          </a:p>
          <a:p>
            <a:r>
              <a:rPr lang="it-IT" dirty="0">
                <a:latin typeface="Helvetica Neue"/>
              </a:rPr>
              <a:t>Andrea Mariuzzo</a:t>
            </a:r>
          </a:p>
          <a:p>
            <a:r>
              <a:rPr lang="it-IT" dirty="0">
                <a:latin typeface="Helvetica Neue"/>
              </a:rPr>
              <a:t>Federico </a:t>
            </a:r>
            <a:r>
              <a:rPr lang="it-IT" dirty="0" err="1">
                <a:latin typeface="Helvetica Neue"/>
              </a:rPr>
              <a:t>Ruozzi</a:t>
            </a:r>
            <a:endParaRPr lang="it-IT" dirty="0">
              <a:latin typeface="Helvetica Neue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DD82F94-9ACA-4114-83E8-90B71F8F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E63F98B-000D-4004-A9DD-5A161B9E6A96}"/>
              </a:ext>
            </a:extLst>
          </p:cNvPr>
          <p:cNvSpPr/>
          <p:nvPr/>
        </p:nvSpPr>
        <p:spPr>
          <a:xfrm>
            <a:off x="3888757" y="4468798"/>
            <a:ext cx="4554245" cy="1384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1600" dirty="0">
                <a:latin typeface="Helvetica Neue"/>
              </a:rPr>
              <a:t>Per seguire le attività e i risultati del progetto</a:t>
            </a:r>
          </a:p>
          <a:p>
            <a:pPr algn="r"/>
            <a:r>
              <a:rPr lang="it-IT" sz="1600" dirty="0">
                <a:solidFill>
                  <a:schemeClr val="tx1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https://www.des.unimore.it/</a:t>
            </a:r>
            <a:endParaRPr lang="it-IT" sz="1600" dirty="0">
              <a:solidFill>
                <a:schemeClr val="tx1"/>
              </a:solidFill>
              <a:latin typeface="Helvetica Neue"/>
            </a:endParaRPr>
          </a:p>
          <a:p>
            <a:pPr algn="r"/>
            <a:r>
              <a:rPr lang="it-IT" sz="1600" dirty="0">
                <a:solidFill>
                  <a:schemeClr val="tx1"/>
                </a:solidFill>
                <a:latin typeface="Helvetica Neue"/>
              </a:rPr>
              <a:t> @</a:t>
            </a:r>
            <a:r>
              <a:rPr lang="it-IT" sz="1600" dirty="0" err="1">
                <a:solidFill>
                  <a:schemeClr val="tx1"/>
                </a:solidFill>
                <a:latin typeface="Helvetica Neue"/>
              </a:rPr>
              <a:t>UnimoreD</a:t>
            </a:r>
            <a:endParaRPr lang="it-IT" sz="16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038C26-8307-404F-A6C5-52244A11A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072" y="5282214"/>
            <a:ext cx="294094" cy="2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1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BB22D-1696-4E0E-8C0C-34C8F855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1" y="231937"/>
            <a:ext cx="5867999" cy="514800"/>
          </a:xfrm>
        </p:spPr>
        <p:txBody>
          <a:bodyPr/>
          <a:lstStyle/>
          <a:p>
            <a:r>
              <a:rPr lang="it-IT" dirty="0"/>
              <a:t>Dipartimenti di Eccellenza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C44A336-91A5-4BD9-8C50-2A136F450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801" y="768337"/>
            <a:ext cx="5867999" cy="327600"/>
          </a:xfrm>
        </p:spPr>
        <p:txBody>
          <a:bodyPr/>
          <a:lstStyle/>
          <a:p>
            <a:r>
              <a:rPr lang="it-IT" dirty="0"/>
              <a:t>2023-2027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AEAA7CB-E5A1-45CF-9B55-3EDEFF03DFAD}"/>
              </a:ext>
            </a:extLst>
          </p:cNvPr>
          <p:cNvSpPr/>
          <p:nvPr/>
        </p:nvSpPr>
        <p:spPr>
          <a:xfrm>
            <a:off x="852256" y="1518082"/>
            <a:ext cx="1429305" cy="13494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50" dirty="0">
                <a:latin typeface="Helvetica Neue"/>
              </a:rPr>
              <a:t>14 </a:t>
            </a:r>
          </a:p>
          <a:p>
            <a:pPr algn="ctr"/>
            <a:r>
              <a:rPr lang="it-IT" sz="1450" dirty="0">
                <a:latin typeface="Helvetica Neue"/>
              </a:rPr>
              <a:t>aree CUN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423605F-1A72-4822-B45B-2EE35ABF2635}"/>
              </a:ext>
            </a:extLst>
          </p:cNvPr>
          <p:cNvSpPr/>
          <p:nvPr/>
        </p:nvSpPr>
        <p:spPr>
          <a:xfrm>
            <a:off x="6677488" y="1519561"/>
            <a:ext cx="1429305" cy="13494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it-IT" sz="1400" dirty="0">
                <a:latin typeface="Helvetica Neue"/>
              </a:rPr>
              <a:t>180 Dipartimenti migliori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CDFAE73-05F6-4353-BB0F-CA46E78D3F3A}"/>
              </a:ext>
            </a:extLst>
          </p:cNvPr>
          <p:cNvSpPr/>
          <p:nvPr/>
        </p:nvSpPr>
        <p:spPr>
          <a:xfrm>
            <a:off x="4690370" y="1519561"/>
            <a:ext cx="1429305" cy="13494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Helvetica Neue"/>
              </a:rPr>
              <a:t>271 milioni di euro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2F77AE-C707-4727-B659-385F4F2B2CDA}"/>
              </a:ext>
            </a:extLst>
          </p:cNvPr>
          <p:cNvSpPr/>
          <p:nvPr/>
        </p:nvSpPr>
        <p:spPr>
          <a:xfrm>
            <a:off x="2703252" y="1519561"/>
            <a:ext cx="1429305" cy="13494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atin typeface="Helvetica Neue"/>
              </a:rPr>
              <a:t>5</a:t>
            </a:r>
          </a:p>
          <a:p>
            <a:pPr algn="ctr"/>
            <a:r>
              <a:rPr lang="it-IT" sz="1600" dirty="0">
                <a:latin typeface="Helvetica Neue"/>
              </a:rPr>
              <a:t>fasi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8229684B-A7E4-45F6-B1E1-7CF37C827ACF}"/>
              </a:ext>
            </a:extLst>
          </p:cNvPr>
          <p:cNvSpPr/>
          <p:nvPr/>
        </p:nvSpPr>
        <p:spPr>
          <a:xfrm>
            <a:off x="2109725" y="3064143"/>
            <a:ext cx="4924550" cy="1083076"/>
          </a:xfrm>
          <a:prstGeom prst="downArrow">
            <a:avLst>
              <a:gd name="adj1" fmla="val 50000"/>
              <a:gd name="adj2" fmla="val 6721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9F960B1-D7C4-4EED-890C-7E7AC6FABC66}"/>
              </a:ext>
            </a:extLst>
          </p:cNvPr>
          <p:cNvSpPr/>
          <p:nvPr/>
        </p:nvSpPr>
        <p:spPr>
          <a:xfrm>
            <a:off x="532801" y="4376691"/>
            <a:ext cx="5654935" cy="1664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2C0B856-3441-414E-B63D-4C4B5780FAD1}"/>
              </a:ext>
            </a:extLst>
          </p:cNvPr>
          <p:cNvSpPr/>
          <p:nvPr/>
        </p:nvSpPr>
        <p:spPr>
          <a:xfrm>
            <a:off x="2956265" y="4483223"/>
            <a:ext cx="5654935" cy="147392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256F651-246E-4A76-8902-C80B259BF637}"/>
              </a:ext>
            </a:extLst>
          </p:cNvPr>
          <p:cNvSpPr txBox="1"/>
          <p:nvPr/>
        </p:nvSpPr>
        <p:spPr>
          <a:xfrm>
            <a:off x="665896" y="4496419"/>
            <a:ext cx="21572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UNIMORE</a:t>
            </a:r>
          </a:p>
          <a:p>
            <a:endParaRPr lang="it-IT" dirty="0"/>
          </a:p>
          <a:p>
            <a:r>
              <a:rPr lang="it-IT" sz="1400" dirty="0"/>
              <a:t>Dipartimento di Scienze Mediche e Chirurgiche Materno-Infantili e dell'Adulto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282210F-05A9-400D-BCC5-4D923FC331F9}"/>
              </a:ext>
            </a:extLst>
          </p:cNvPr>
          <p:cNvSpPr txBox="1"/>
          <p:nvPr/>
        </p:nvSpPr>
        <p:spPr>
          <a:xfrm>
            <a:off x="6332420" y="4496419"/>
            <a:ext cx="21572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Area 11</a:t>
            </a:r>
          </a:p>
          <a:p>
            <a:pPr algn="r"/>
            <a:endParaRPr lang="it-IT" b="1" dirty="0"/>
          </a:p>
          <a:p>
            <a:pPr algn="r"/>
            <a:r>
              <a:rPr lang="it-IT" sz="1400" dirty="0"/>
              <a:t>Dipartimento di Scienze Umane per la Formazione Riccardo Massa</a:t>
            </a:r>
          </a:p>
          <a:p>
            <a:pPr algn="r"/>
            <a:r>
              <a:rPr lang="it-IT" sz="1400" dirty="0"/>
              <a:t>Università Milano - Bicocca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B5D0B11-88E0-4FBA-8EFC-51A5859631EF}"/>
              </a:ext>
            </a:extLst>
          </p:cNvPr>
          <p:cNvSpPr txBox="1"/>
          <p:nvPr/>
        </p:nvSpPr>
        <p:spPr>
          <a:xfrm>
            <a:off x="3089429" y="4616388"/>
            <a:ext cx="303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DESU </a:t>
            </a:r>
          </a:p>
          <a:p>
            <a:r>
              <a:rPr lang="it-IT" b="1" dirty="0"/>
              <a:t>Dipartimento di Educazione e Scienze Umane 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20991B9-62A8-4401-8085-F295D1F1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8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4302D-960F-4FEC-A2B6-F34BC662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31" y="280098"/>
            <a:ext cx="6341341" cy="1354124"/>
          </a:xfrm>
        </p:spPr>
        <p:txBody>
          <a:bodyPr/>
          <a:lstStyle/>
          <a:p>
            <a:r>
              <a:rPr lang="it-IT" sz="2800" dirty="0"/>
              <a:t>DESU - Dipartimento di Educazione e Scienze Umane 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8C953D-9B19-4232-ABD2-D87E296AE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731" y="1150251"/>
            <a:ext cx="6559584" cy="327600"/>
          </a:xfrm>
        </p:spPr>
        <p:txBody>
          <a:bodyPr/>
          <a:lstStyle/>
          <a:p>
            <a:r>
              <a:rPr lang="it-IT" dirty="0"/>
              <a:t>Dipartimento di eccellenza 2023-2027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A894016-FC10-4803-A2BF-51DBB432192B}"/>
              </a:ext>
            </a:extLst>
          </p:cNvPr>
          <p:cNvSpPr/>
          <p:nvPr/>
        </p:nvSpPr>
        <p:spPr>
          <a:xfrm>
            <a:off x="507105" y="4531685"/>
            <a:ext cx="1429305" cy="13494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300" dirty="0">
                <a:latin typeface="Helvetica Neue"/>
              </a:rPr>
              <a:t>5,4 milioni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28C9C91-727A-4167-85CB-956802003AC4}"/>
              </a:ext>
            </a:extLst>
          </p:cNvPr>
          <p:cNvSpPr/>
          <p:nvPr/>
        </p:nvSpPr>
        <p:spPr>
          <a:xfrm>
            <a:off x="7207590" y="4526967"/>
            <a:ext cx="1429305" cy="13494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300" dirty="0">
                <a:latin typeface="Helvetica Neue"/>
              </a:rPr>
              <a:t>5 anni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682D8ED-E1B0-40E3-8F41-F7A71E563489}"/>
              </a:ext>
            </a:extLst>
          </p:cNvPr>
          <p:cNvSpPr/>
          <p:nvPr/>
        </p:nvSpPr>
        <p:spPr>
          <a:xfrm>
            <a:off x="2024109" y="4526967"/>
            <a:ext cx="5083206" cy="13541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it-IT" b="1" dirty="0">
                <a:latin typeface="Helvetica Neue"/>
              </a:rPr>
              <a:t>ANALFABETISMI AD ALTO COSTO SOCIALE: STRUMENTI DI RICERCA PER LA LORO RIDUZIONE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76C4A1-0932-4BC9-81F5-E4368B22088B}"/>
              </a:ext>
            </a:extLst>
          </p:cNvPr>
          <p:cNvSpPr txBox="1"/>
          <p:nvPr/>
        </p:nvSpPr>
        <p:spPr>
          <a:xfrm>
            <a:off x="1376039" y="2086252"/>
            <a:ext cx="6782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capacità progettuale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sul piano della ricerca, a livello locale, nazionale e internazionale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carattere marcatamente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interdisciplinare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degli interessi di studio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l’intensità dei rapporti di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collaborazione con il territorio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per il miglioramento qualitativo dei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servizi educativi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49B462D-6740-4328-8BFB-EDFCAD47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0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21B70AA-BD00-4387-B351-23119A2512E9}"/>
              </a:ext>
            </a:extLst>
          </p:cNvPr>
          <p:cNvSpPr/>
          <p:nvPr/>
        </p:nvSpPr>
        <p:spPr>
          <a:xfrm>
            <a:off x="360221" y="3783808"/>
            <a:ext cx="6764784" cy="14924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t-IT" sz="1600" dirty="0">
                <a:latin typeface="Helvetica Neue"/>
              </a:rPr>
              <a:t>DESU </a:t>
            </a:r>
            <a:r>
              <a:rPr lang="it-IT" sz="1600" b="1" dirty="0">
                <a:latin typeface="Helvetica Neue"/>
              </a:rPr>
              <a:t>polo interdisciplinare </a:t>
            </a:r>
            <a:r>
              <a:rPr lang="it-IT" sz="1600" dirty="0">
                <a:latin typeface="Helvetica Neue"/>
              </a:rPr>
              <a:t>di rilevanza nazionale e internazionale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600" dirty="0">
                <a:latin typeface="Helvetica Neue"/>
              </a:rPr>
              <a:t>Potenziare </a:t>
            </a:r>
            <a:r>
              <a:rPr lang="it-IT" sz="1600" b="1" dirty="0">
                <a:latin typeface="Helvetica Neue"/>
              </a:rPr>
              <a:t>l’innovazione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600" dirty="0">
                <a:latin typeface="Helvetica Neue"/>
              </a:rPr>
              <a:t>Combinare lo </a:t>
            </a:r>
            <a:r>
              <a:rPr lang="it-IT" sz="1600" b="1" dirty="0">
                <a:latin typeface="Helvetica Neue"/>
              </a:rPr>
              <a:t>sviluppo scientifico e strutturale </a:t>
            </a:r>
            <a:r>
              <a:rPr lang="it-IT" sz="1600" dirty="0">
                <a:latin typeface="Helvetica Neue"/>
              </a:rPr>
              <a:t>in termini di risorse umane e finanziarie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B31A964-F8CA-408D-9162-04F0243682CD}"/>
              </a:ext>
            </a:extLst>
          </p:cNvPr>
          <p:cNvSpPr/>
          <p:nvPr/>
        </p:nvSpPr>
        <p:spPr>
          <a:xfrm>
            <a:off x="2388093" y="1319855"/>
            <a:ext cx="6391922" cy="16269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>
                <a:latin typeface="Helvetica Neue"/>
              </a:rPr>
              <a:t>Emersione di </a:t>
            </a:r>
            <a:r>
              <a:rPr lang="it-IT" sz="1600" b="1" dirty="0">
                <a:latin typeface="Helvetica Neue"/>
              </a:rPr>
              <a:t>analfabetismi</a:t>
            </a:r>
            <a:r>
              <a:rPr lang="it-IT" sz="1600" dirty="0">
                <a:latin typeface="Helvetica Neue"/>
              </a:rPr>
              <a:t> che</a:t>
            </a:r>
          </a:p>
          <a:p>
            <a:r>
              <a:rPr lang="it-IT" sz="1600" dirty="0">
                <a:latin typeface="Helvetica Neue"/>
              </a:rPr>
              <a:t>- impediscono di inserirsi in modo </a:t>
            </a:r>
            <a:r>
              <a:rPr lang="it-IT" sz="1600" b="1" dirty="0">
                <a:latin typeface="Helvetica Neue"/>
              </a:rPr>
              <a:t>consapevole</a:t>
            </a:r>
            <a:r>
              <a:rPr lang="it-IT" sz="1600" dirty="0">
                <a:latin typeface="Helvetica Neue"/>
              </a:rPr>
              <a:t> nella società civile</a:t>
            </a:r>
          </a:p>
          <a:p>
            <a:r>
              <a:rPr lang="it-IT" sz="1600" dirty="0">
                <a:latin typeface="Helvetica Neue"/>
              </a:rPr>
              <a:t>- facilitano </a:t>
            </a:r>
            <a:r>
              <a:rPr lang="it-IT" sz="1600" b="1" dirty="0">
                <a:latin typeface="Helvetica Neue"/>
              </a:rPr>
              <a:t>diseguaglianze</a:t>
            </a:r>
            <a:r>
              <a:rPr lang="it-IT" sz="1600" dirty="0">
                <a:latin typeface="Helvetica Neue"/>
              </a:rPr>
              <a:t> e manipolazioni</a:t>
            </a:r>
          </a:p>
          <a:p>
            <a:r>
              <a:rPr lang="it-IT" sz="1600" dirty="0">
                <a:latin typeface="Helvetica Neue"/>
              </a:rPr>
              <a:t>- indeboliscono il </a:t>
            </a:r>
            <a:r>
              <a:rPr lang="it-IT" sz="1600" b="1" dirty="0">
                <a:latin typeface="Helvetica Neue"/>
              </a:rPr>
              <a:t>dibattito</a:t>
            </a:r>
            <a:r>
              <a:rPr lang="it-IT" sz="1600" dirty="0">
                <a:latin typeface="Helvetica Neue"/>
              </a:rPr>
              <a:t> democratico e la </a:t>
            </a:r>
            <a:r>
              <a:rPr lang="it-IT" sz="1600" b="1" dirty="0">
                <a:latin typeface="Helvetica Neue"/>
              </a:rPr>
              <a:t>coesione</a:t>
            </a:r>
            <a:r>
              <a:rPr lang="it-IT" sz="1600" dirty="0">
                <a:latin typeface="Helvetica Neue"/>
              </a:rPr>
              <a:t> sociale.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8744A9-018F-4B1B-8A8D-D5DC454FE6D0}"/>
              </a:ext>
            </a:extLst>
          </p:cNvPr>
          <p:cNvSpPr txBox="1"/>
          <p:nvPr/>
        </p:nvSpPr>
        <p:spPr>
          <a:xfrm>
            <a:off x="7346947" y="4384375"/>
            <a:ext cx="165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/>
                </a:solidFill>
                <a:latin typeface="Helvetica Neue"/>
              </a:rPr>
              <a:t>OBIETTIVI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DF42678-8901-4795-AE00-861F37F8A012}"/>
              </a:ext>
            </a:extLst>
          </p:cNvPr>
          <p:cNvSpPr txBox="1"/>
          <p:nvPr/>
        </p:nvSpPr>
        <p:spPr>
          <a:xfrm>
            <a:off x="475631" y="1933266"/>
            <a:ext cx="162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/>
                </a:solidFill>
                <a:latin typeface="Helvetica Neue"/>
              </a:rPr>
              <a:t>PROBLEMA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4C5F61B-A268-4C5B-A710-F575F7DA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21B70AA-BD00-4387-B351-23119A2512E9}"/>
              </a:ext>
            </a:extLst>
          </p:cNvPr>
          <p:cNvSpPr/>
          <p:nvPr/>
        </p:nvSpPr>
        <p:spPr>
          <a:xfrm>
            <a:off x="4287916" y="5814344"/>
            <a:ext cx="4681090" cy="717092"/>
          </a:xfrm>
          <a:prstGeom prst="round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DESU polo interdisciplinare di rilevanza nazionale e internazionale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Potenziare l’innovazione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Combinare lo sviluppo scientifico e strutturale in termini di risorse umane e finanziarie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B31A964-F8CA-408D-9162-04F0243682CD}"/>
              </a:ext>
            </a:extLst>
          </p:cNvPr>
          <p:cNvSpPr/>
          <p:nvPr/>
        </p:nvSpPr>
        <p:spPr>
          <a:xfrm>
            <a:off x="275209" y="326564"/>
            <a:ext cx="4416710" cy="747634"/>
          </a:xfrm>
          <a:prstGeom prst="round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Emersione di analfabetismi che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- impediscono di inserirsi in modo consapevole nella società civile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- facilitano diseguaglianze e manipolazioni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- indeboliscono il dibattito democratico e la coesione sociale.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F388A24-11D1-42BE-A03D-CFCBBCD3CE10}"/>
              </a:ext>
            </a:extLst>
          </p:cNvPr>
          <p:cNvSpPr/>
          <p:nvPr/>
        </p:nvSpPr>
        <p:spPr>
          <a:xfrm>
            <a:off x="275209" y="1566593"/>
            <a:ext cx="3435657" cy="137131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200" b="1" dirty="0">
                <a:latin typeface="Helvetica Neue"/>
              </a:rPr>
              <a:t>METODOLOGIA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it-IT" sz="1200" dirty="0">
                <a:latin typeface="Helvetica Neue"/>
              </a:rPr>
              <a:t>approccio </a:t>
            </a:r>
            <a:r>
              <a:rPr lang="it-IT" sz="1200" b="1" dirty="0">
                <a:latin typeface="Helvetica Neue"/>
              </a:rPr>
              <a:t>analitico</a:t>
            </a:r>
            <a:r>
              <a:rPr lang="it-IT" sz="1200" dirty="0">
                <a:latin typeface="Helvetica Neue"/>
              </a:rPr>
              <a:t> e </a:t>
            </a:r>
            <a:r>
              <a:rPr lang="it-IT" sz="1200" b="1" dirty="0">
                <a:latin typeface="Helvetica Neue"/>
              </a:rPr>
              <a:t>operativo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it-IT" sz="1200" dirty="0">
                <a:latin typeface="Helvetica Neue"/>
              </a:rPr>
              <a:t>prospettiva </a:t>
            </a:r>
            <a:r>
              <a:rPr lang="it-IT" sz="1200" b="1" dirty="0">
                <a:latin typeface="Helvetica Neue"/>
              </a:rPr>
              <a:t>olistica</a:t>
            </a:r>
            <a:r>
              <a:rPr lang="it-IT" sz="1200" dirty="0">
                <a:latin typeface="Helvetica Neue"/>
              </a:rPr>
              <a:t> e </a:t>
            </a:r>
            <a:r>
              <a:rPr lang="it-IT" sz="1200" b="1" dirty="0">
                <a:latin typeface="Helvetica Neue"/>
              </a:rPr>
              <a:t>integrata</a:t>
            </a:r>
            <a:r>
              <a:rPr lang="it-IT" sz="1200" dirty="0">
                <a:latin typeface="Helvetica Neue"/>
              </a:rPr>
              <a:t> che studia le interazioni tra le diverse forme di alfabetizzazione e tra le diverse competenze chiave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AD1A763-F292-4E6D-B08E-2BC44CB54F39}"/>
              </a:ext>
            </a:extLst>
          </p:cNvPr>
          <p:cNvSpPr/>
          <p:nvPr/>
        </p:nvSpPr>
        <p:spPr>
          <a:xfrm>
            <a:off x="4873977" y="1192908"/>
            <a:ext cx="3968453" cy="21193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300" b="1" dirty="0">
                <a:latin typeface="Helvetica Neue"/>
              </a:rPr>
              <a:t>STRUMENTI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b="1" dirty="0">
                <a:latin typeface="Helvetica Neue"/>
              </a:rPr>
              <a:t>Reti</a:t>
            </a:r>
            <a:r>
              <a:rPr lang="it-IT" sz="1300" dirty="0">
                <a:latin typeface="Helvetica Neue"/>
              </a:rPr>
              <a:t> internazionali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Helvetica Neue"/>
              </a:rPr>
              <a:t>Diverse componenti </a:t>
            </a:r>
            <a:r>
              <a:rPr lang="it-IT" sz="1300" b="1" dirty="0">
                <a:latin typeface="Helvetica Neue"/>
              </a:rPr>
              <a:t>disciplinari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b="1" dirty="0">
                <a:latin typeface="Helvetica Neue"/>
              </a:rPr>
              <a:t>Studio degli analfabetismi</a:t>
            </a:r>
            <a:r>
              <a:rPr lang="it-IT" sz="1300" dirty="0">
                <a:latin typeface="Helvetica Neue"/>
              </a:rPr>
              <a:t>:</a:t>
            </a:r>
          </a:p>
          <a:p>
            <a:r>
              <a:rPr lang="it-IT" sz="1300" dirty="0">
                <a:latin typeface="Helvetica Neue"/>
              </a:rPr>
              <a:t>     analfabetismo alfabetico-funzionale;</a:t>
            </a:r>
          </a:p>
          <a:p>
            <a:r>
              <a:rPr lang="it-IT" sz="1300" dirty="0">
                <a:latin typeface="Helvetica Neue"/>
              </a:rPr>
              <a:t>     analfabetismo nella comprensione della differenza culturale e religiosa;</a:t>
            </a:r>
          </a:p>
          <a:p>
            <a:r>
              <a:rPr lang="it-IT" sz="1300" dirty="0">
                <a:latin typeface="Helvetica Neue"/>
              </a:rPr>
              <a:t>     analfabetismo in materia di pensiero critico e di cittadinanza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9AEDE8A-BE70-42D5-B202-09CD30F0E7ED}"/>
              </a:ext>
            </a:extLst>
          </p:cNvPr>
          <p:cNvSpPr/>
          <p:nvPr/>
        </p:nvSpPr>
        <p:spPr>
          <a:xfrm>
            <a:off x="275209" y="3624825"/>
            <a:ext cx="5544782" cy="204948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300" b="1" dirty="0">
                <a:latin typeface="Helvetica Neue"/>
              </a:rPr>
              <a:t>AZIONI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Helvetica Neue"/>
              </a:rPr>
              <a:t>Reperimento di </a:t>
            </a:r>
            <a:r>
              <a:rPr lang="it-IT" sz="1300" b="1" dirty="0">
                <a:latin typeface="Helvetica Neue"/>
              </a:rPr>
              <a:t>nuove risorse </a:t>
            </a:r>
            <a:r>
              <a:rPr lang="it-IT" sz="1300" dirty="0">
                <a:latin typeface="Helvetica Neue"/>
              </a:rPr>
              <a:t>umane e materiali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Helvetica Neue"/>
              </a:rPr>
              <a:t>Ampliamento </a:t>
            </a:r>
            <a:r>
              <a:rPr lang="it-IT" sz="1300" b="1" dirty="0">
                <a:latin typeface="Helvetica Neue"/>
              </a:rPr>
              <a:t>rete</a:t>
            </a:r>
            <a:r>
              <a:rPr lang="it-IT" sz="1300" dirty="0">
                <a:latin typeface="Helvetica Neue"/>
              </a:rPr>
              <a:t> di collaborazioni scientifiche nazionali e internazionali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Helvetica Neue"/>
              </a:rPr>
              <a:t>Apertura nuovi </a:t>
            </a:r>
            <a:r>
              <a:rPr lang="it-IT" sz="1300" b="1" dirty="0">
                <a:latin typeface="Helvetica Neue"/>
              </a:rPr>
              <a:t>curricula</a:t>
            </a:r>
            <a:r>
              <a:rPr lang="it-IT" sz="1300" dirty="0">
                <a:latin typeface="Helvetica Neue"/>
              </a:rPr>
              <a:t> di </a:t>
            </a:r>
            <a:r>
              <a:rPr lang="it-IT" sz="1300" dirty="0" err="1">
                <a:latin typeface="Helvetica Neue"/>
              </a:rPr>
              <a:t>CdS</a:t>
            </a:r>
            <a:r>
              <a:rPr lang="it-IT" sz="1300" dirty="0">
                <a:latin typeface="Helvetica Neue"/>
              </a:rPr>
              <a:t> e di Dottorato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Helvetica Neue"/>
              </a:rPr>
              <a:t>Istituzione di</a:t>
            </a:r>
          </a:p>
          <a:p>
            <a:r>
              <a:rPr lang="it-IT" sz="1300" dirty="0">
                <a:latin typeface="Helvetica Neue"/>
              </a:rPr>
              <a:t>	</a:t>
            </a:r>
            <a:r>
              <a:rPr lang="it-IT" sz="1300" b="1" dirty="0">
                <a:latin typeface="Helvetica Neue"/>
              </a:rPr>
              <a:t>Osservatorio</a:t>
            </a:r>
            <a:r>
              <a:rPr lang="it-IT" sz="1300" dirty="0">
                <a:latin typeface="Helvetica Neue"/>
              </a:rPr>
              <a:t> nazionale sugli analfabetismi</a:t>
            </a:r>
          </a:p>
          <a:p>
            <a:r>
              <a:rPr lang="it-IT" sz="1300" dirty="0">
                <a:latin typeface="Helvetica Neue"/>
              </a:rPr>
              <a:t>	</a:t>
            </a:r>
            <a:r>
              <a:rPr lang="it-IT" sz="1300" b="1" dirty="0">
                <a:latin typeface="Helvetica Neue"/>
              </a:rPr>
              <a:t>Centro</a:t>
            </a:r>
            <a:r>
              <a:rPr lang="it-IT" sz="1300" dirty="0">
                <a:latin typeface="Helvetica Neue"/>
              </a:rPr>
              <a:t> di documentazione educativa</a:t>
            </a:r>
          </a:p>
          <a:p>
            <a:r>
              <a:rPr lang="it-IT" sz="1300" dirty="0">
                <a:latin typeface="Helvetica Neue"/>
              </a:rPr>
              <a:t>	</a:t>
            </a:r>
            <a:r>
              <a:rPr lang="it-IT" sz="1300" b="1" dirty="0">
                <a:latin typeface="Helvetica Neue"/>
              </a:rPr>
              <a:t>Laboratorio</a:t>
            </a:r>
            <a:r>
              <a:rPr lang="it-IT" sz="1300" dirty="0">
                <a:latin typeface="Helvetica Neue"/>
              </a:rPr>
              <a:t> sul pensiero critico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latin typeface="Helvetica Neue"/>
              </a:rPr>
              <a:t>Sperimentazione didattica (</a:t>
            </a:r>
            <a:r>
              <a:rPr lang="it-IT" sz="1300" b="1" dirty="0">
                <a:latin typeface="Helvetica Neue"/>
              </a:rPr>
              <a:t>MULTILAB</a:t>
            </a:r>
            <a:r>
              <a:rPr lang="it-IT" sz="1300" dirty="0">
                <a:latin typeface="Helvetica Neue"/>
              </a:rPr>
              <a:t>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8744A9-018F-4B1B-8A8D-D5DC454FE6D0}"/>
              </a:ext>
            </a:extLst>
          </p:cNvPr>
          <p:cNvSpPr txBox="1"/>
          <p:nvPr/>
        </p:nvSpPr>
        <p:spPr>
          <a:xfrm>
            <a:off x="7897364" y="5506567"/>
            <a:ext cx="1367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OBIETTIVI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DF42678-8901-4795-AE00-861F37F8A012}"/>
              </a:ext>
            </a:extLst>
          </p:cNvPr>
          <p:cNvSpPr txBox="1"/>
          <p:nvPr/>
        </p:nvSpPr>
        <p:spPr>
          <a:xfrm>
            <a:off x="275209" y="18787"/>
            <a:ext cx="1589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PROBLEMA</a:t>
            </a:r>
          </a:p>
        </p:txBody>
      </p:sp>
      <p:sp>
        <p:nvSpPr>
          <p:cNvPr id="7" name="Segno di addizione 6">
            <a:extLst>
              <a:ext uri="{FF2B5EF4-FFF2-40B4-BE49-F238E27FC236}">
                <a16:creationId xmlns:a16="http://schemas.microsoft.com/office/drawing/2014/main" id="{268816B1-631D-4DFE-BB51-28A3D178E9A2}"/>
              </a:ext>
            </a:extLst>
          </p:cNvPr>
          <p:cNvSpPr/>
          <p:nvPr/>
        </p:nvSpPr>
        <p:spPr>
          <a:xfrm>
            <a:off x="4006152" y="1998622"/>
            <a:ext cx="572539" cy="5906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0C201466-27F6-4150-B8F5-2295958F55D8}"/>
              </a:ext>
            </a:extLst>
          </p:cNvPr>
          <p:cNvSpPr/>
          <p:nvPr/>
        </p:nvSpPr>
        <p:spPr>
          <a:xfrm>
            <a:off x="1722268" y="1158517"/>
            <a:ext cx="656950" cy="323756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872CD890-B021-42F0-A657-FF7584EFAC9E}"/>
              </a:ext>
            </a:extLst>
          </p:cNvPr>
          <p:cNvSpPr/>
          <p:nvPr/>
        </p:nvSpPr>
        <p:spPr>
          <a:xfrm>
            <a:off x="1664562" y="3193585"/>
            <a:ext cx="656950" cy="323756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curva 21">
            <a:extLst>
              <a:ext uri="{FF2B5EF4-FFF2-40B4-BE49-F238E27FC236}">
                <a16:creationId xmlns:a16="http://schemas.microsoft.com/office/drawing/2014/main" id="{4590D189-ECA3-4063-AA28-6E051998D132}"/>
              </a:ext>
            </a:extLst>
          </p:cNvPr>
          <p:cNvSpPr/>
          <p:nvPr/>
        </p:nvSpPr>
        <p:spPr>
          <a:xfrm rot="10800000">
            <a:off x="6276511" y="3517340"/>
            <a:ext cx="932155" cy="1485039"/>
          </a:xfrm>
          <a:prstGeom prst="bentArrow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curva 22">
            <a:extLst>
              <a:ext uri="{FF2B5EF4-FFF2-40B4-BE49-F238E27FC236}">
                <a16:creationId xmlns:a16="http://schemas.microsoft.com/office/drawing/2014/main" id="{3D804FB8-2E9F-4CC5-892C-51FB35B6F267}"/>
              </a:ext>
            </a:extLst>
          </p:cNvPr>
          <p:cNvSpPr/>
          <p:nvPr/>
        </p:nvSpPr>
        <p:spPr>
          <a:xfrm rot="10800000" flipH="1">
            <a:off x="1993037" y="5814344"/>
            <a:ext cx="1593540" cy="57943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7C6BE0B-D602-4C32-A711-843DA6A1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1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9AEDE8A-BE70-42D5-B202-09CD30F0E7ED}"/>
              </a:ext>
            </a:extLst>
          </p:cNvPr>
          <p:cNvSpPr/>
          <p:nvPr/>
        </p:nvSpPr>
        <p:spPr>
          <a:xfrm>
            <a:off x="381744" y="99734"/>
            <a:ext cx="5069148" cy="161365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AZIONI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Reperimento di 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nuove risorse 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umane e materiali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Ampliamento 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rete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di collaborazioni scientifiche nazionali e internazionali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Apertura nuovi 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curricula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di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CdS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e di Dottorato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Istituzione di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	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Osservatorio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nazionale sugli analfabetismi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	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Centro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di documentazione educativa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	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Laboratorio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sul pensiero critico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Sperimentazione didattica (</a:t>
            </a:r>
            <a:r>
              <a:rPr lang="it-IT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MULTILAB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)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C5A36E4-80F1-4F30-9C06-99A4ABD5C224}"/>
              </a:ext>
            </a:extLst>
          </p:cNvPr>
          <p:cNvSpPr/>
          <p:nvPr/>
        </p:nvSpPr>
        <p:spPr>
          <a:xfrm>
            <a:off x="663591" y="1942129"/>
            <a:ext cx="3710897" cy="14868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100" b="1" dirty="0">
                <a:latin typeface="Helvetica Neue"/>
              </a:rPr>
              <a:t>RECLUTAMENTO</a:t>
            </a:r>
            <a:r>
              <a:rPr lang="it-IT" sz="1100" dirty="0">
                <a:latin typeface="Helvetica Neue"/>
              </a:rPr>
              <a:t> </a:t>
            </a:r>
          </a:p>
          <a:p>
            <a:r>
              <a:rPr lang="it-IT" sz="1100" dirty="0">
                <a:latin typeface="Helvetica Neue"/>
              </a:rPr>
              <a:t>Rafforzamento dell’area 11</a:t>
            </a:r>
          </a:p>
          <a:p>
            <a:r>
              <a:rPr lang="it-IT" sz="1100" dirty="0">
                <a:latin typeface="Helvetica Neue"/>
              </a:rPr>
              <a:t>Reclutamento di </a:t>
            </a:r>
          </a:p>
          <a:p>
            <a:pPr marL="171450" indent="-171450">
              <a:buFontTx/>
              <a:buChar char="-"/>
            </a:pPr>
            <a:r>
              <a:rPr lang="it-IT" sz="1100" dirty="0">
                <a:latin typeface="Helvetica Neue"/>
              </a:rPr>
              <a:t>un professore ordinario, di un </a:t>
            </a:r>
            <a:r>
              <a:rPr lang="it-IT" sz="1100" dirty="0" err="1">
                <a:latin typeface="Helvetica Neue"/>
              </a:rPr>
              <a:t>RtdB</a:t>
            </a:r>
            <a:r>
              <a:rPr lang="it-IT" sz="1100" dirty="0">
                <a:latin typeface="Helvetica Neue"/>
              </a:rPr>
              <a:t> e di un RU</a:t>
            </a:r>
          </a:p>
          <a:p>
            <a:pPr marL="171450" indent="-171450">
              <a:buFontTx/>
              <a:buChar char="-"/>
            </a:pPr>
            <a:r>
              <a:rPr lang="it-IT" sz="1100" dirty="0">
                <a:latin typeface="Helvetica Neue"/>
              </a:rPr>
              <a:t>2 contratti di ricerca biennali</a:t>
            </a:r>
          </a:p>
          <a:p>
            <a:pPr marL="171450" indent="-171450">
              <a:buFontTx/>
              <a:buChar char="-"/>
            </a:pPr>
            <a:r>
              <a:rPr lang="it-IT" sz="1100" dirty="0">
                <a:latin typeface="Helvetica Neue"/>
              </a:rPr>
              <a:t>1 unità di tipo C </a:t>
            </a:r>
          </a:p>
          <a:p>
            <a:pPr marL="171450" indent="-171450">
              <a:buFontTx/>
              <a:buChar char="-"/>
            </a:pPr>
            <a:r>
              <a:rPr lang="it-IT" sz="1100" dirty="0">
                <a:latin typeface="Helvetica Neue"/>
              </a:rPr>
              <a:t>1 specialista informatico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630A2E38-5EB6-4BA8-941B-41715AE29C7C}"/>
              </a:ext>
            </a:extLst>
          </p:cNvPr>
          <p:cNvSpPr/>
          <p:nvPr/>
        </p:nvSpPr>
        <p:spPr>
          <a:xfrm>
            <a:off x="5002622" y="2062707"/>
            <a:ext cx="3488923" cy="4107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100" b="1" dirty="0">
                <a:latin typeface="Helvetica Neue"/>
              </a:rPr>
              <a:t>INFRASTRUTTURE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Helvetica Neue"/>
              </a:rPr>
              <a:t>Ambiente multimediale MULTILAB per sperimentare una didattica innovativa e trasformativa attraverso la ricerca con scuole, enti, associazioni, </a:t>
            </a:r>
            <a:r>
              <a:rPr lang="it-IT" sz="1100" dirty="0" err="1">
                <a:latin typeface="Helvetica Neue"/>
              </a:rPr>
              <a:t>comunita</a:t>
            </a:r>
            <a:r>
              <a:rPr lang="it-IT" sz="1100" dirty="0">
                <a:latin typeface="Helvetica Neue"/>
              </a:rPr>
              <a:t>̀;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Helvetica Neue"/>
              </a:rPr>
              <a:t>Centro di documentazione educativa sulle buone pratiche didattiche, a partire dall’acquisizione, digitalizzazione e indicizzazione di documenti d’archivio relativi all’opera di Loris Malaguzzi;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Helvetica Neue"/>
              </a:rPr>
              <a:t>Osservatorio nazionale sugli analfabetismi, per ricerche empiriche e teoriche, che mirino a rilevarne periodicamente la fisionomia e aggiornare i modelli pedagogici di contrasto;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Helvetica Neue"/>
              </a:rPr>
              <a:t>Laboratorio sul pensiero critico, che promuova ricerche filosofiche in vista di un’educazione alle capacità argomentative e interpretative su testi, immagini e contesti, in riferimento ai principi del dibattito democratico e con riguardo alla dimensione multiculturale e multireligiosa. </a:t>
            </a:r>
          </a:p>
        </p:txBody>
      </p:sp>
      <p:sp>
        <p:nvSpPr>
          <p:cNvPr id="6" name="Freccia circolare a destra 5">
            <a:extLst>
              <a:ext uri="{FF2B5EF4-FFF2-40B4-BE49-F238E27FC236}">
                <a16:creationId xmlns:a16="http://schemas.microsoft.com/office/drawing/2014/main" id="{FCCC7948-7759-4B9A-90D4-AAC7636F9DD2}"/>
              </a:ext>
            </a:extLst>
          </p:cNvPr>
          <p:cNvSpPr/>
          <p:nvPr/>
        </p:nvSpPr>
        <p:spPr>
          <a:xfrm>
            <a:off x="119849" y="328473"/>
            <a:ext cx="346229" cy="2290439"/>
          </a:xfrm>
          <a:prstGeom prst="curvedRightArrow">
            <a:avLst>
              <a:gd name="adj1" fmla="val 50000"/>
              <a:gd name="adj2" fmla="val 140462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sinistra 8">
            <a:extLst>
              <a:ext uri="{FF2B5EF4-FFF2-40B4-BE49-F238E27FC236}">
                <a16:creationId xmlns:a16="http://schemas.microsoft.com/office/drawing/2014/main" id="{ACD8DE4D-457E-44E5-BA1C-D452B0D639C8}"/>
              </a:ext>
            </a:extLst>
          </p:cNvPr>
          <p:cNvSpPr/>
          <p:nvPr/>
        </p:nvSpPr>
        <p:spPr>
          <a:xfrm rot="19088609">
            <a:off x="5779805" y="315329"/>
            <a:ext cx="633877" cy="1760522"/>
          </a:xfrm>
          <a:prstGeom prst="curvedLeftArrow">
            <a:avLst>
              <a:gd name="adj1" fmla="val 23531"/>
              <a:gd name="adj2" fmla="val 33708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EBC8647-BD59-4D4E-9A1B-38A42D274EB3}"/>
              </a:ext>
            </a:extLst>
          </p:cNvPr>
          <p:cNvSpPr/>
          <p:nvPr/>
        </p:nvSpPr>
        <p:spPr>
          <a:xfrm>
            <a:off x="466079" y="3657740"/>
            <a:ext cx="4105922" cy="2512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200" b="1" dirty="0">
                <a:latin typeface="Helvetica Neue"/>
              </a:rPr>
              <a:t>DIDATTICA DI ELEVATA QUALIFICAZIONE</a:t>
            </a:r>
            <a:endParaRPr lang="it-IT" sz="1200" dirty="0">
              <a:latin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Helvetica Neue"/>
              </a:rPr>
              <a:t>Nuovo curriculum in “Visual literacy and new languages in educational </a:t>
            </a:r>
            <a:r>
              <a:rPr lang="it-IT" sz="1200" dirty="0" err="1">
                <a:latin typeface="Helvetica Neue"/>
              </a:rPr>
              <a:t>processes</a:t>
            </a:r>
            <a:r>
              <a:rPr lang="it-IT" sz="1200" dirty="0">
                <a:latin typeface="Helvetica Neue"/>
              </a:rPr>
              <a:t>” (Dottorato industriale internazionale Reggio </a:t>
            </a:r>
            <a:r>
              <a:rPr lang="it-IT" sz="1200" dirty="0" err="1">
                <a:latin typeface="Helvetica Neue"/>
              </a:rPr>
              <a:t>Childhood</a:t>
            </a:r>
            <a:r>
              <a:rPr lang="it-IT" sz="1200" dirty="0">
                <a:latin typeface="Helvetica Neue"/>
              </a:rPr>
              <a:t> Studies)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Helvetica Neue"/>
              </a:rPr>
              <a:t>Sviluppo del tema dell'analfabetismo religioso nel quadro del Dottorato nazionale in Studi religiosi (con l’Alta Scuola Europea di Scienze Religiose);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Helvetica Neue"/>
              </a:rPr>
              <a:t>Nuovo curriculum in “Progettazione pedagogica per l’inclusione sociale” nella LM in Scienze pedagogiche</a:t>
            </a:r>
          </a:p>
        </p:txBody>
      </p:sp>
      <p:sp>
        <p:nvSpPr>
          <p:cNvPr id="24" name="Freccia circolare a sinistra 23">
            <a:extLst>
              <a:ext uri="{FF2B5EF4-FFF2-40B4-BE49-F238E27FC236}">
                <a16:creationId xmlns:a16="http://schemas.microsoft.com/office/drawing/2014/main" id="{EBF6A31B-DC68-4780-9407-33E5355FA4CE}"/>
              </a:ext>
            </a:extLst>
          </p:cNvPr>
          <p:cNvSpPr/>
          <p:nvPr/>
        </p:nvSpPr>
        <p:spPr>
          <a:xfrm rot="21349118">
            <a:off x="3963179" y="923819"/>
            <a:ext cx="921879" cy="3583738"/>
          </a:xfrm>
          <a:prstGeom prst="curvedLeftArrow">
            <a:avLst>
              <a:gd name="adj1" fmla="val 23531"/>
              <a:gd name="adj2" fmla="val 33708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458C5F0E-4A49-4279-A29E-708B1074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111B30-24FB-4C1F-A471-EC968F3B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D9CF9FE-2ADD-4CCB-AF3F-8DB94EE81B66}"/>
              </a:ext>
            </a:extLst>
          </p:cNvPr>
          <p:cNvSpPr/>
          <p:nvPr/>
        </p:nvSpPr>
        <p:spPr>
          <a:xfrm>
            <a:off x="3093869" y="3230525"/>
            <a:ext cx="2778710" cy="9357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Helvetica Neue"/>
              </a:rPr>
              <a:t>OUTREACH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D1F46A6-C2A9-4B38-94B5-05BA78CF209B}"/>
              </a:ext>
            </a:extLst>
          </p:cNvPr>
          <p:cNvSpPr/>
          <p:nvPr/>
        </p:nvSpPr>
        <p:spPr>
          <a:xfrm>
            <a:off x="3102432" y="2590175"/>
            <a:ext cx="2734635" cy="9357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Helvetica Neue"/>
              </a:rPr>
              <a:t>STAKEHOLDERS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AD48660-6272-4E94-BA9D-80BCDF51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3" y="1952879"/>
            <a:ext cx="1277646" cy="127764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60D808F-D87E-45DB-8C1D-68F8C0B0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28" y="944207"/>
            <a:ext cx="2713973" cy="986029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88FFDF5E-3871-4949-B6B1-639C9785B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3763" y="147182"/>
            <a:ext cx="2559727" cy="101081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D926989-DD95-4F2A-84BA-512FC5956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151" y="1272705"/>
            <a:ext cx="1693533" cy="72144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236042F-422A-43AD-90D9-E0E26C89B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1450" y="-159473"/>
            <a:ext cx="3422852" cy="162686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51E5D25-B81D-4AF9-B2EC-2DC63861F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98" y="1217411"/>
            <a:ext cx="842764" cy="102671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B3276BA-52A1-4EBC-B86D-4DFC3304F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7416" y="2307631"/>
            <a:ext cx="2547891" cy="794504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7F3A639-141F-4B9A-B8FC-274290F7AB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111B30-24FB-4C1F-A471-EC968F3B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D9CF9FE-2ADD-4CCB-AF3F-8DB94EE81B66}"/>
              </a:ext>
            </a:extLst>
          </p:cNvPr>
          <p:cNvSpPr/>
          <p:nvPr/>
        </p:nvSpPr>
        <p:spPr>
          <a:xfrm>
            <a:off x="3093869" y="3230525"/>
            <a:ext cx="2778710" cy="9357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Helvetica Neue"/>
              </a:rPr>
              <a:t>OUTREACH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D1F46A6-C2A9-4B38-94B5-05BA78CF209B}"/>
              </a:ext>
            </a:extLst>
          </p:cNvPr>
          <p:cNvSpPr/>
          <p:nvPr/>
        </p:nvSpPr>
        <p:spPr>
          <a:xfrm>
            <a:off x="3102432" y="2590175"/>
            <a:ext cx="2734635" cy="9357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Helvetica Neue"/>
              </a:rPr>
              <a:t>STAKEHOLDERS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AD48660-6272-4E94-BA9D-80BCDF51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3" y="1952879"/>
            <a:ext cx="1277646" cy="127764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60D808F-D87E-45DB-8C1D-68F8C0B0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28" y="944207"/>
            <a:ext cx="2713973" cy="986029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88FFDF5E-3871-4949-B6B1-639C9785B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3763" y="147182"/>
            <a:ext cx="2559727" cy="101081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D926989-DD95-4F2A-84BA-512FC5956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151" y="1272705"/>
            <a:ext cx="1693533" cy="72144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236042F-422A-43AD-90D9-E0E26C89B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1450" y="-159473"/>
            <a:ext cx="3422852" cy="16268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B3276BA-52A1-4EBC-B86D-4DFC3304F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416" y="2307631"/>
            <a:ext cx="2547891" cy="794504"/>
          </a:xfrm>
          <a:prstGeom prst="rect">
            <a:avLst/>
          </a:prstGeom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619353E0-7541-40FF-9434-4AD181C5AEEA}"/>
              </a:ext>
            </a:extLst>
          </p:cNvPr>
          <p:cNvSpPr/>
          <p:nvPr/>
        </p:nvSpPr>
        <p:spPr>
          <a:xfrm>
            <a:off x="509972" y="4166262"/>
            <a:ext cx="1867696" cy="127764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Helvetica Neue"/>
              </a:rPr>
              <a:t>Pratiche di didattica scolastica ed extra-scolastica 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47B59BE0-C112-4B8F-B0DD-E3AC0D393D25}"/>
              </a:ext>
            </a:extLst>
          </p:cNvPr>
          <p:cNvSpPr/>
          <p:nvPr/>
        </p:nvSpPr>
        <p:spPr>
          <a:xfrm>
            <a:off x="6473113" y="4065416"/>
            <a:ext cx="2213687" cy="14831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Helvetica Neue"/>
              </a:rPr>
              <a:t>Ampliamento delle collaborazioni con musei nazionali e locali e con le reti di biblioteche civiche 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AB6006A2-F5F2-47E1-B823-1A2A66F6AE18}"/>
              </a:ext>
            </a:extLst>
          </p:cNvPr>
          <p:cNvSpPr/>
          <p:nvPr/>
        </p:nvSpPr>
        <p:spPr>
          <a:xfrm>
            <a:off x="4899545" y="5174663"/>
            <a:ext cx="1573568" cy="127764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Helvetica Neue"/>
              </a:rPr>
              <a:t>Allargamento delle reti </a:t>
            </a: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15DD8D1A-2C70-497E-ADF5-B6BE5AB04C7F}"/>
              </a:ext>
            </a:extLst>
          </p:cNvPr>
          <p:cNvSpPr/>
          <p:nvPr/>
        </p:nvSpPr>
        <p:spPr>
          <a:xfrm>
            <a:off x="2377668" y="4972338"/>
            <a:ext cx="1893320" cy="16822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latin typeface="Helvetica Neue"/>
              </a:rPr>
              <a:t>Sensibilizzazione dell’opinione pubblica sull’impatto dei costi sociali 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C966A5D9-6FB2-49F6-809E-08F060AD167F}"/>
              </a:ext>
            </a:extLst>
          </p:cNvPr>
          <p:cNvSpPr/>
          <p:nvPr/>
        </p:nvSpPr>
        <p:spPr>
          <a:xfrm rot="3106296">
            <a:off x="2386776" y="3819830"/>
            <a:ext cx="421866" cy="63641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C2A46387-D04D-4E69-8A29-87D830FE9AE4}"/>
              </a:ext>
            </a:extLst>
          </p:cNvPr>
          <p:cNvSpPr/>
          <p:nvPr/>
        </p:nvSpPr>
        <p:spPr>
          <a:xfrm rot="1207152">
            <a:off x="3408099" y="4268536"/>
            <a:ext cx="421866" cy="63641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D0DDFF0E-6AA5-4FB4-BBF0-092F21E83AD0}"/>
              </a:ext>
            </a:extLst>
          </p:cNvPr>
          <p:cNvSpPr/>
          <p:nvPr/>
        </p:nvSpPr>
        <p:spPr>
          <a:xfrm rot="20776584">
            <a:off x="4942483" y="4330491"/>
            <a:ext cx="421866" cy="63641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ABB5231A-4C83-4E8A-A5D3-CAF2852862EB}"/>
              </a:ext>
            </a:extLst>
          </p:cNvPr>
          <p:cNvSpPr/>
          <p:nvPr/>
        </p:nvSpPr>
        <p:spPr>
          <a:xfrm rot="18656286">
            <a:off x="5954865" y="3949104"/>
            <a:ext cx="421866" cy="63641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7DD035BE-E5C0-4982-99BF-B55D39D7C3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498" y="1217411"/>
            <a:ext cx="842764" cy="102671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A659774-4DEA-4B47-8A6B-0CB672B98E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2" grpId="0" animBg="1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DEC550-964E-40B8-B841-ABC45507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FC3453-A97E-44F4-9FC8-0A7CD2413D93}"/>
              </a:ext>
            </a:extLst>
          </p:cNvPr>
          <p:cNvSpPr txBox="1"/>
          <p:nvPr/>
        </p:nvSpPr>
        <p:spPr>
          <a:xfrm>
            <a:off x="1376038" y="719091"/>
            <a:ext cx="40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/>
                </a:solidFill>
                <a:latin typeface="Helvetica Neue"/>
              </a:rPr>
              <a:t>IMPATTO SOCIO-ECONOMICO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5D34004-E40D-452F-BF95-C7F64DB11EBC}"/>
              </a:ext>
            </a:extLst>
          </p:cNvPr>
          <p:cNvSpPr/>
          <p:nvPr/>
        </p:nvSpPr>
        <p:spPr>
          <a:xfrm>
            <a:off x="781235" y="1438637"/>
            <a:ext cx="7705818" cy="398072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arenR"/>
            </a:pPr>
            <a:r>
              <a:rPr lang="it-IT" dirty="0">
                <a:latin typeface="Helvetica Neue"/>
              </a:rPr>
              <a:t>Incremento della </a:t>
            </a:r>
            <a:r>
              <a:rPr lang="it-IT" b="1" dirty="0">
                <a:latin typeface="Helvetica Neue"/>
              </a:rPr>
              <a:t>consapevolezza</a:t>
            </a:r>
            <a:r>
              <a:rPr lang="it-IT" dirty="0">
                <a:latin typeface="Helvetica Neue"/>
              </a:rPr>
              <a:t> dell’importanza della </a:t>
            </a:r>
            <a:r>
              <a:rPr lang="it-IT" b="1" dirty="0">
                <a:latin typeface="Helvetica Neue"/>
              </a:rPr>
              <a:t>ricerca</a:t>
            </a:r>
            <a:r>
              <a:rPr lang="it-IT" dirty="0">
                <a:latin typeface="Helvetica Neue"/>
              </a:rPr>
              <a:t> nella progettazione di </a:t>
            </a:r>
            <a:r>
              <a:rPr lang="it-IT" b="1" dirty="0">
                <a:latin typeface="Helvetica Neue"/>
              </a:rPr>
              <a:t>strategie</a:t>
            </a:r>
            <a:r>
              <a:rPr lang="it-IT" dirty="0">
                <a:latin typeface="Helvetica Neue"/>
              </a:rPr>
              <a:t> di contrasto agli analfabetismi dotati di maggior </a:t>
            </a:r>
            <a:r>
              <a:rPr lang="it-IT" b="1" dirty="0">
                <a:latin typeface="Helvetica Neue"/>
              </a:rPr>
              <a:t>costo sociale</a:t>
            </a:r>
            <a:r>
              <a:rPr lang="it-IT" dirty="0">
                <a:latin typeface="Helvetica Neue"/>
              </a:rPr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it-IT" b="1" dirty="0">
                <a:latin typeface="Helvetica Neue"/>
              </a:rPr>
              <a:t>Trasferimento</a:t>
            </a:r>
            <a:r>
              <a:rPr lang="it-IT" dirty="0">
                <a:latin typeface="Helvetica Neue"/>
              </a:rPr>
              <a:t> di conoscenze di </a:t>
            </a:r>
            <a:r>
              <a:rPr lang="it-IT" b="1" dirty="0">
                <a:latin typeface="Helvetica Neue"/>
              </a:rPr>
              <a:t>avanguardia</a:t>
            </a:r>
            <a:r>
              <a:rPr lang="it-IT" dirty="0">
                <a:latin typeface="Helvetica Neue"/>
              </a:rPr>
              <a:t> sugli analfabetismi a enti e associazioni, allo scopo di costruire </a:t>
            </a:r>
            <a:r>
              <a:rPr lang="it-IT" b="1" dirty="0">
                <a:latin typeface="Helvetica Neue"/>
              </a:rPr>
              <a:t>reti</a:t>
            </a:r>
            <a:r>
              <a:rPr lang="it-IT" dirty="0">
                <a:latin typeface="Helvetica Neue"/>
              </a:rPr>
              <a:t> più efficienti e più  incisive;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>
                <a:latin typeface="Helvetica Neue"/>
              </a:rPr>
              <a:t>Promozione dell’importanza della </a:t>
            </a:r>
            <a:r>
              <a:rPr lang="it-IT" b="1" dirty="0">
                <a:latin typeface="Helvetica Neue"/>
              </a:rPr>
              <a:t>cittadinanza democratica </a:t>
            </a:r>
            <a:r>
              <a:rPr lang="it-IT" dirty="0">
                <a:latin typeface="Helvetica Neue"/>
              </a:rPr>
              <a:t>attraverso </a:t>
            </a:r>
            <a:r>
              <a:rPr lang="it-IT" b="1" dirty="0">
                <a:latin typeface="Helvetica Neue"/>
              </a:rPr>
              <a:t>un’istruzione di qualità </a:t>
            </a:r>
            <a:r>
              <a:rPr lang="it-IT" dirty="0">
                <a:latin typeface="Helvetica Neue"/>
              </a:rPr>
              <a:t>e inclusiva, che accompagni le persone nello sviluppo di un pensiero critico, necessario per il miglioramento della coesione sociale;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>
                <a:latin typeface="Helvetica Neue"/>
              </a:rPr>
              <a:t>Attrattività delle </a:t>
            </a:r>
            <a:r>
              <a:rPr lang="it-IT" b="1" dirty="0">
                <a:latin typeface="Helvetica Neue"/>
              </a:rPr>
              <a:t>scienze umane </a:t>
            </a:r>
            <a:r>
              <a:rPr lang="it-IT" dirty="0">
                <a:latin typeface="Helvetica Neue"/>
              </a:rPr>
              <a:t>all’interno del Sistema d’Ateneo rispetto a </a:t>
            </a:r>
            <a:r>
              <a:rPr lang="it-IT" b="1" dirty="0">
                <a:latin typeface="Helvetica Neue"/>
              </a:rPr>
              <a:t>finanziamenti</a:t>
            </a:r>
            <a:r>
              <a:rPr lang="it-IT" dirty="0">
                <a:latin typeface="Helvetica Neue"/>
              </a:rPr>
              <a:t> provenienti anche dal </a:t>
            </a:r>
            <a:r>
              <a:rPr lang="it-IT" b="1" dirty="0">
                <a:latin typeface="Helvetica Neue"/>
              </a:rPr>
              <a:t>settore privato</a:t>
            </a:r>
            <a:r>
              <a:rPr lang="it-IT" dirty="0">
                <a:latin typeface="Helvetica Neue"/>
              </a:rPr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DD82F94-9ACA-4114-83E8-90B71F8F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7579"/>
            <a:ext cx="2254928" cy="7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00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777</Words>
  <Application>Microsoft Office PowerPoint</Application>
  <PresentationFormat>Presentazione su schermo (4:3)</PresentationFormat>
  <Paragraphs>124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Helvetica Neue</vt:lpstr>
      <vt:lpstr>Helvetica Neue Light</vt:lpstr>
      <vt:lpstr>Helvetica Neue LT Std 55 Roman</vt:lpstr>
      <vt:lpstr>Helvetica Neue Medium</vt:lpstr>
      <vt:lpstr>Tema di Office</vt:lpstr>
      <vt:lpstr>ANALFABETISMI AD ALTO COSTO SOCIALE</vt:lpstr>
      <vt:lpstr>Dipartimenti di Eccellenza</vt:lpstr>
      <vt:lpstr>DESU - Dipartimento di Educazione e Scienze Umane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MORE-service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 Gasparini</dc:creator>
  <cp:lastModifiedBy>Francesca Cadeddu</cp:lastModifiedBy>
  <cp:revision>72</cp:revision>
  <dcterms:created xsi:type="dcterms:W3CDTF">2015-06-30T14:46:04Z</dcterms:created>
  <dcterms:modified xsi:type="dcterms:W3CDTF">2023-03-17T16:06:36Z</dcterms:modified>
</cp:coreProperties>
</file>